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6"/>
  </p:notesMasterIdLst>
  <p:sldIdLst>
    <p:sldId id="279" r:id="rId2"/>
    <p:sldId id="370" r:id="rId3"/>
    <p:sldId id="368" r:id="rId4"/>
    <p:sldId id="369" r:id="rId5"/>
    <p:sldId id="372" r:id="rId6"/>
    <p:sldId id="373" r:id="rId7"/>
    <p:sldId id="375" r:id="rId8"/>
    <p:sldId id="374" r:id="rId9"/>
    <p:sldId id="376" r:id="rId10"/>
    <p:sldId id="377" r:id="rId11"/>
    <p:sldId id="378" r:id="rId12"/>
    <p:sldId id="382" r:id="rId13"/>
    <p:sldId id="383" r:id="rId14"/>
    <p:sldId id="381" r:id="rId15"/>
  </p:sldIdLst>
  <p:sldSz cx="9144000" cy="6858000" type="screen4x3"/>
  <p:notesSz cx="6877050" cy="1000125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10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10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10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10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C5"/>
    <a:srgbClr val="B4E6B4"/>
    <a:srgbClr val="82D682"/>
    <a:srgbClr val="339933"/>
    <a:srgbClr val="FF0000"/>
    <a:srgbClr val="000074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4" autoAdjust="0"/>
    <p:restoredTop sz="94417" autoAdjust="0"/>
  </p:normalViewPr>
  <p:slideViewPr>
    <p:cSldViewPr>
      <p:cViewPr>
        <p:scale>
          <a:sx n="89" d="100"/>
          <a:sy n="89" d="100"/>
        </p:scale>
        <p:origin x="-2274" y="-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973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77" tIns="46538" rIns="93077" bIns="465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973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77" tIns="46538" rIns="93077" bIns="465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49300"/>
            <a:ext cx="4999038" cy="37512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49800"/>
            <a:ext cx="5502275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77" tIns="46538" rIns="93077" bIns="46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9600"/>
            <a:ext cx="297973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77" tIns="46538" rIns="93077" bIns="4653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499600"/>
            <a:ext cx="297973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77" tIns="46538" rIns="93077" bIns="465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1AAFC70-02CA-4CFF-8F9E-EE29A403C93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882327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690DC6-D12F-48AB-B30D-9E60179B830E}" type="slidenum">
              <a:rPr lang="en-US" altLang="ko-KR" smtClean="0"/>
              <a:pPr/>
              <a:t>1</a:t>
            </a:fld>
            <a:endParaRPr lang="en-US" altLang="ko-KR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66763"/>
            <a:ext cx="5016500" cy="3762375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513" y="4759325"/>
            <a:ext cx="5010150" cy="4530725"/>
          </a:xfrm>
          <a:noFill/>
          <a:ln/>
        </p:spPr>
        <p:txBody>
          <a:bodyPr/>
          <a:lstStyle/>
          <a:p>
            <a:pPr eaLnBrk="1" hangingPunct="1"/>
            <a:endParaRPr lang="ko-KR" altLang="ko-K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89613-CB47-46D6-A5DD-6CC854129235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51342-517D-42D3-977C-108C66E0F1B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6227A-2F82-4F7E-8062-990685FE814B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401B4-A4BA-4446-9AEE-348E187656E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1114C-97B2-4B3C-B91A-D42491396D74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6768B-7F6A-4EB5-8ACA-5FBBD8DC5EB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72DB5-F572-4E52-AC25-ACFACF871DC8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AEC42-56C9-4A02-B722-5FBA719061C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9FD5A-F39F-4152-989A-5E6263B1B560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382CF-4684-40EE-A72B-EB5ABD44E09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F23F2-E78A-4ACD-A0CB-016DEA80EF07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0C6B1-2F5C-46DF-818E-91EDA3093E0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710BA-D682-4ECF-82E6-A2DF82B4E502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608C9-5ECB-4BB5-8495-A45DD0DCA30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52C83-1E70-4EE9-A42E-0C7C1F961763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DB0F5-D309-439D-9674-88461561BF5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7BCF5-FD16-45B1-9F50-16FA7C7C95B3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E16EC-471B-4E6A-949A-DE8CC8862E1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29058-5E42-41F9-85A7-7482CD39C39C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7DC6D-608C-4958-9DBE-55EFF0BB045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CD4FD-710B-4314-9C29-47F8EF757005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F16F6-2042-473C-8E11-265E0A54F59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3EC1F9-A8EE-4750-B726-E2DFBFFCD8FA}" type="datetimeFigureOut">
              <a:rPr lang="ko-KR" altLang="en-US"/>
              <a:pPr>
                <a:defRPr/>
              </a:pPr>
              <a:t>2015-01-19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6D641786-A007-4581-AD7D-06421D1BF81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05886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58863" y="3175"/>
            <a:ext cx="8085137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9"/>
          <p:cNvSpPr txBox="1">
            <a:spLocks noChangeArrowheads="1"/>
          </p:cNvSpPr>
          <p:nvPr userDrawn="1"/>
        </p:nvSpPr>
        <p:spPr bwMode="auto">
          <a:xfrm>
            <a:off x="1219200" y="125413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ko-KR" altLang="en-US" sz="2400" b="1">
                <a:latin typeface="HY울릉도L" pitchFamily="18" charset="-127"/>
                <a:ea typeface="HY울릉도L" pitchFamily="18" charset="-127"/>
              </a:rPr>
              <a:t>대교 </a:t>
            </a:r>
            <a:r>
              <a:rPr lang="en-US" altLang="ko-KR" sz="2400" b="1">
                <a:latin typeface="HY울릉도L" pitchFamily="18" charset="-127"/>
                <a:ea typeface="HY울릉도L" pitchFamily="18" charset="-127"/>
              </a:rPr>
              <a:t>PR Film Proposal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5" r:id="rId1"/>
    <p:sldLayoutId id="2147484546" r:id="rId2"/>
    <p:sldLayoutId id="2147484547" r:id="rId3"/>
    <p:sldLayoutId id="2147484548" r:id="rId4"/>
    <p:sldLayoutId id="2147484549" r:id="rId5"/>
    <p:sldLayoutId id="2147484550" r:id="rId6"/>
    <p:sldLayoutId id="2147484551" r:id="rId7"/>
    <p:sldLayoutId id="2147484552" r:id="rId8"/>
    <p:sldLayoutId id="2147484553" r:id="rId9"/>
    <p:sldLayoutId id="2147484554" r:id="rId10"/>
    <p:sldLayoutId id="214748455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6557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ko-KR" altLang="en-US">
                <a:solidFill>
                  <a:srgbClr val="0070C0"/>
                </a:solidFill>
                <a:latin typeface="HY동녘M" pitchFamily="18" charset="-127"/>
                <a:ea typeface="HY동녘M" pitchFamily="18" charset="-127"/>
              </a:rPr>
              <a:t> </a:t>
            </a:r>
            <a:endParaRPr lang="en-US" altLang="ko-KR">
              <a:solidFill>
                <a:srgbClr val="0070C0"/>
              </a:solidFill>
              <a:latin typeface="HY동녘M" pitchFamily="18" charset="-127"/>
              <a:ea typeface="HY동녘M" pitchFamily="18" charset="-127"/>
            </a:endParaRPr>
          </a:p>
        </p:txBody>
      </p:sp>
      <p:pic>
        <p:nvPicPr>
          <p:cNvPr id="14340" name="Picture 4" descr="삼성의 이미지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3656013"/>
            <a:ext cx="5334000" cy="320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03575" y="2924175"/>
            <a:ext cx="4666662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ko-KR" altLang="en-US" sz="2400" b="1" dirty="0" smtClean="0">
                <a:solidFill>
                  <a:srgbClr val="99CC00"/>
                </a:solidFill>
                <a:latin typeface="Tahoma" pitchFamily="34" charset="0"/>
                <a:ea typeface="돋움" pitchFamily="50" charset="-127"/>
              </a:rPr>
              <a:t>대한육상경기연맹  </a:t>
            </a:r>
            <a:endParaRPr lang="en-US" altLang="ko-KR" sz="2400" b="1" dirty="0" smtClean="0">
              <a:solidFill>
                <a:srgbClr val="99CC00"/>
              </a:solidFill>
              <a:latin typeface="Tahoma" pitchFamily="34" charset="0"/>
              <a:ea typeface="돋움" pitchFamily="50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ko-KR" altLang="en-US" sz="2400" b="1" dirty="0" smtClean="0">
                <a:solidFill>
                  <a:srgbClr val="99CC00"/>
                </a:solidFill>
                <a:latin typeface="Tahoma" pitchFamily="34" charset="0"/>
                <a:ea typeface="돋움" pitchFamily="50" charset="-127"/>
              </a:rPr>
              <a:t>           지도자육성위원장</a:t>
            </a:r>
            <a:r>
              <a:rPr lang="en-US" altLang="ko-KR" sz="2400" b="1" dirty="0" smtClean="0">
                <a:solidFill>
                  <a:srgbClr val="99CC00"/>
                </a:solidFill>
                <a:latin typeface="Tahoma" pitchFamily="34" charset="0"/>
                <a:ea typeface="돋움" pitchFamily="50" charset="-127"/>
              </a:rPr>
              <a:t> </a:t>
            </a:r>
            <a:r>
              <a:rPr lang="ko-KR" altLang="en-US" sz="2400" b="1" dirty="0" smtClean="0">
                <a:solidFill>
                  <a:srgbClr val="99CC00"/>
                </a:solidFill>
                <a:latin typeface="Tahoma" pitchFamily="34" charset="0"/>
                <a:ea typeface="돋움" pitchFamily="50" charset="-127"/>
              </a:rPr>
              <a:t> 백형훈</a:t>
            </a:r>
            <a:endParaRPr lang="en-US" altLang="ko-KR" sz="2400" b="1" dirty="0">
              <a:solidFill>
                <a:srgbClr val="99CC00"/>
              </a:solidFill>
              <a:latin typeface="Tahoma" pitchFamily="34" charset="0"/>
              <a:ea typeface="돋움" pitchFamily="50" charset="-127"/>
            </a:endParaRPr>
          </a:p>
        </p:txBody>
      </p:sp>
      <p:pic>
        <p:nvPicPr>
          <p:cNvPr id="14342" name="Picture 6" descr="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2888" y="246697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7" descr="0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40088" y="246697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8" descr="0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82888" y="292417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81000" y="500063"/>
            <a:ext cx="6048375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endParaRPr lang="en-US" altLang="ko-KR" sz="2400">
              <a:solidFill>
                <a:srgbClr val="0070C0"/>
              </a:solidFill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14346" name="Rectangle 11"/>
          <p:cNvSpPr>
            <a:spLocks noChangeArrowheads="1"/>
          </p:cNvSpPr>
          <p:nvPr/>
        </p:nvSpPr>
        <p:spPr bwMode="auto">
          <a:xfrm>
            <a:off x="228600" y="228600"/>
            <a:ext cx="76200" cy="6858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4347" name="Text Box 9"/>
          <p:cNvSpPr txBox="1">
            <a:spLocks noChangeArrowheads="1"/>
          </p:cNvSpPr>
          <p:nvPr/>
        </p:nvSpPr>
        <p:spPr bwMode="auto">
          <a:xfrm>
            <a:off x="1043608" y="333374"/>
            <a:ext cx="691276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44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우리들의 일그러진 영웅         어이할꼬</a:t>
            </a:r>
            <a:r>
              <a:rPr lang="en-US" altLang="ko-KR" sz="44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?</a:t>
            </a:r>
            <a:r>
              <a:rPr lang="ko-KR" altLang="en-US" sz="44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  </a:t>
            </a:r>
            <a:endParaRPr lang="en-US" altLang="ko-KR" sz="4400" b="1" dirty="0">
              <a:solidFill>
                <a:srgbClr val="0070C0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840760" cy="792088"/>
          </a:xfrm>
        </p:spPr>
        <p:txBody>
          <a:bodyPr/>
          <a:lstStyle/>
          <a:p>
            <a:r>
              <a:rPr lang="ko-KR" altLang="en-US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선수들의 인식 변화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/>
          <a:lstStyle/>
          <a:p>
            <a:r>
              <a:rPr lang="ko-KR" altLang="en-US" sz="2800" dirty="0" smtClean="0"/>
              <a:t>방해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운동하면 공부에 방해가 된다</a:t>
            </a:r>
            <a:r>
              <a:rPr lang="en-US" altLang="ko-KR" sz="2800" dirty="0" smtClean="0"/>
              <a:t>)</a:t>
            </a:r>
          </a:p>
          <a:p>
            <a:pPr marL="0" indent="0">
              <a:buNone/>
            </a:pPr>
            <a:endParaRPr lang="en-US" altLang="ko-KR" sz="2800" dirty="0" smtClean="0"/>
          </a:p>
          <a:p>
            <a:pPr marL="0" indent="0">
              <a:buNone/>
            </a:pPr>
            <a:endParaRPr lang="en-US" altLang="ko-KR" sz="2800" dirty="0"/>
          </a:p>
          <a:p>
            <a:r>
              <a:rPr lang="ko-KR" altLang="en-US" sz="2800" dirty="0" smtClean="0"/>
              <a:t>선택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건강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성장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뇌발달</a:t>
            </a:r>
            <a:r>
              <a:rPr lang="en-US" altLang="ko-KR" sz="2800" dirty="0" smtClean="0"/>
              <a:t>)</a:t>
            </a:r>
            <a:r>
              <a:rPr lang="ko-KR" altLang="en-US" sz="2800" dirty="0" smtClean="0"/>
              <a:t>에 도움</a:t>
            </a:r>
            <a:r>
              <a:rPr lang="en-US" altLang="ko-KR" sz="2800" dirty="0" smtClean="0"/>
              <a:t>)</a:t>
            </a:r>
          </a:p>
          <a:p>
            <a:endParaRPr lang="en-US" altLang="ko-KR" sz="2800" dirty="0" smtClean="0"/>
          </a:p>
          <a:p>
            <a:pPr marL="0" indent="0">
              <a:buNone/>
            </a:pPr>
            <a:endParaRPr lang="en-US" altLang="ko-KR" sz="2800" dirty="0" smtClean="0"/>
          </a:p>
          <a:p>
            <a:r>
              <a:rPr lang="ko-KR" altLang="en-US" sz="2800" dirty="0" smtClean="0"/>
              <a:t>필수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운동은 개인성장</a:t>
            </a:r>
            <a:r>
              <a:rPr lang="en-US" altLang="ko-KR" sz="2800" dirty="0" smtClean="0"/>
              <a:t>,</a:t>
            </a:r>
            <a:r>
              <a:rPr lang="ko-KR" altLang="en-US" sz="2800" dirty="0" err="1" smtClean="0"/>
              <a:t>사회적자본으로서의</a:t>
            </a:r>
            <a:r>
              <a:rPr lang="ko-KR" altLang="en-US" sz="2800" dirty="0" smtClean="0"/>
              <a:t> 가치</a:t>
            </a:r>
            <a:r>
              <a:rPr lang="en-US" altLang="ko-KR" sz="2800" dirty="0" smtClean="0"/>
              <a:t>)</a:t>
            </a:r>
            <a:r>
              <a:rPr lang="ko-KR" altLang="en-US" sz="2800" dirty="0" smtClean="0"/>
              <a:t>            </a:t>
            </a:r>
            <a:endParaRPr lang="en-US" altLang="ko-KR" sz="2800" dirty="0" smtClean="0"/>
          </a:p>
        </p:txBody>
      </p:sp>
      <p:sp>
        <p:nvSpPr>
          <p:cNvPr id="4" name="톱니 모양의 오른쪽 화살표 3"/>
          <p:cNvSpPr/>
          <p:nvPr/>
        </p:nvSpPr>
        <p:spPr>
          <a:xfrm>
            <a:off x="1974369" y="2447180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369" y="3933056"/>
            <a:ext cx="10239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7161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840760" cy="792088"/>
          </a:xfrm>
        </p:spPr>
        <p:txBody>
          <a:bodyPr/>
          <a:lstStyle/>
          <a:p>
            <a:r>
              <a:rPr lang="ko-KR" altLang="en-US" b="1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지도자들의 </a:t>
            </a:r>
            <a:r>
              <a:rPr lang="ko-KR" altLang="en-US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인식 변화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/>
          <a:lstStyle/>
          <a:p>
            <a:r>
              <a:rPr lang="ko-KR" altLang="en-US" sz="2800" dirty="0" smtClean="0"/>
              <a:t>훈련을 창의적이고 자기주도적인 능력 배양</a:t>
            </a:r>
            <a:endParaRPr lang="en-US" altLang="ko-KR" sz="2800" dirty="0" smtClean="0"/>
          </a:p>
          <a:p>
            <a:pPr marL="0" indent="0">
              <a:buNone/>
            </a:pPr>
            <a:endParaRPr lang="en-US" altLang="ko-KR" sz="2800" dirty="0"/>
          </a:p>
          <a:p>
            <a:r>
              <a:rPr lang="ko-KR" altLang="en-US" sz="2800" dirty="0" smtClean="0"/>
              <a:t>은퇴 후 자신의 삶에 대한 꿈과 희망을 가질 수 있는 진로에 대한 고민 공유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개인의 능력에 맞는 맞춤형 지도로 모든 선수들에게 </a:t>
            </a:r>
            <a:r>
              <a:rPr lang="ko-KR" altLang="en-US" sz="2800" dirty="0" err="1" smtClean="0"/>
              <a:t>자존감</a:t>
            </a:r>
            <a:r>
              <a:rPr lang="ko-KR" altLang="en-US" sz="2800" dirty="0" smtClean="0"/>
              <a:t> 키워주어야 한다</a:t>
            </a:r>
            <a:r>
              <a:rPr lang="en-US" altLang="ko-KR" sz="2800" dirty="0" smtClean="0"/>
              <a:t>.</a:t>
            </a:r>
            <a:r>
              <a:rPr lang="ko-KR" altLang="en-US" sz="2800" dirty="0" smtClean="0"/>
              <a:t>           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3778908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840760" cy="1008112"/>
          </a:xfrm>
        </p:spPr>
        <p:txBody>
          <a:bodyPr/>
          <a:lstStyle/>
          <a:p>
            <a:r>
              <a:rPr lang="ko-KR" altLang="en-US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지도자 역량 강화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312367"/>
          </a:xfrm>
        </p:spPr>
        <p:txBody>
          <a:bodyPr/>
          <a:lstStyle/>
          <a:p>
            <a:r>
              <a:rPr lang="en-US" altLang="ko-KR" sz="2800" dirty="0" smtClean="0"/>
              <a:t>“</a:t>
            </a:r>
            <a:r>
              <a:rPr lang="ko-KR" altLang="en-US" sz="2800" dirty="0" smtClean="0"/>
              <a:t>교육의 질은 교사의 질을 넘을 수 없다</a:t>
            </a:r>
            <a:r>
              <a:rPr lang="en-US" altLang="ko-KR" sz="2800" dirty="0" smtClean="0"/>
              <a:t>”</a:t>
            </a:r>
          </a:p>
          <a:p>
            <a:pPr marL="0" indent="0">
              <a:buNone/>
            </a:pPr>
            <a:endParaRPr lang="en-US" altLang="ko-KR" sz="2800" dirty="0"/>
          </a:p>
          <a:p>
            <a:r>
              <a:rPr lang="ko-KR" altLang="en-US" sz="2800" dirty="0" smtClean="0"/>
              <a:t>직업으로서의 전문성 확보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인문학적 소양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스포츠 과학 등 지도자의 질적 향상을 통한 국제 경쟁력 확보          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1331690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840760" cy="1008112"/>
          </a:xfrm>
        </p:spPr>
        <p:txBody>
          <a:bodyPr/>
          <a:lstStyle/>
          <a:p>
            <a:r>
              <a:rPr lang="ko-KR" altLang="en-US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지도자 교육 강화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312367"/>
          </a:xfrm>
        </p:spPr>
        <p:txBody>
          <a:bodyPr/>
          <a:lstStyle/>
          <a:p>
            <a:r>
              <a:rPr lang="ko-KR" altLang="en-US" sz="2800" dirty="0" smtClean="0"/>
              <a:t>지도자 교육 </a:t>
            </a:r>
            <a:r>
              <a:rPr lang="ko-KR" altLang="en-US" sz="2800" dirty="0" err="1" smtClean="0"/>
              <a:t>인센티브제</a:t>
            </a:r>
            <a:r>
              <a:rPr lang="ko-KR" altLang="en-US" sz="2800" dirty="0" smtClean="0"/>
              <a:t> 운영</a:t>
            </a:r>
            <a:endParaRPr lang="en-US" altLang="ko-KR" sz="2800" dirty="0" smtClean="0"/>
          </a:p>
          <a:p>
            <a:pPr marL="0" indent="0">
              <a:buNone/>
            </a:pPr>
            <a:endParaRPr lang="en-US" altLang="ko-KR" sz="2800" dirty="0"/>
          </a:p>
          <a:p>
            <a:r>
              <a:rPr lang="ko-KR" altLang="en-US" sz="2800" dirty="0" smtClean="0"/>
              <a:t>지도자 세미나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교육 등 활성화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교원대상 직무연수 운영 확대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키즈</a:t>
            </a:r>
            <a:r>
              <a:rPr lang="ko-KR" altLang="en-US" sz="2800" dirty="0" smtClean="0"/>
              <a:t> 프로그램 등</a:t>
            </a:r>
            <a:r>
              <a:rPr lang="en-US" altLang="ko-KR" sz="2800" dirty="0" smtClean="0"/>
              <a:t>)</a:t>
            </a:r>
            <a:r>
              <a:rPr lang="ko-KR" altLang="en-US" sz="2800" dirty="0" smtClean="0"/>
              <a:t>          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2573338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840760" cy="5256584"/>
          </a:xfrm>
        </p:spPr>
        <p:txBody>
          <a:bodyPr/>
          <a:lstStyle/>
          <a:p>
            <a:r>
              <a:rPr lang="ko-KR" altLang="en-US" sz="72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감사합니다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1176739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64896" cy="1728192"/>
          </a:xfrm>
        </p:spPr>
        <p:txBody>
          <a:bodyPr/>
          <a:lstStyle/>
          <a:p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박지성 </a:t>
            </a: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   “</a:t>
            </a:r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가장 위대한 곳에서 </a:t>
            </a: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/>
            </a:r>
            <a:b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</a:br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엄청난 특권을 누렸다 </a:t>
            </a: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“</a:t>
            </a:r>
            <a:b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</a:b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-</a:t>
            </a:r>
            <a:r>
              <a:rPr lang="ko-KR" altLang="en-US" sz="4000" b="1" dirty="0" err="1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맨유의</a:t>
            </a:r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 특권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endParaRPr lang="en-US" altLang="ko-KR" sz="3600" dirty="0" smtClean="0"/>
          </a:p>
          <a:p>
            <a:r>
              <a:rPr lang="ko-KR" altLang="en-US" sz="3600" dirty="0" smtClean="0"/>
              <a:t>팀의 일원으로서 갖는 지역사회 내의 드높은 명예</a:t>
            </a:r>
            <a:endParaRPr lang="en-US" altLang="ko-KR" sz="3600" dirty="0" smtClean="0"/>
          </a:p>
          <a:p>
            <a:endParaRPr lang="en-US" altLang="ko-KR" sz="3600" dirty="0" smtClean="0"/>
          </a:p>
          <a:p>
            <a:r>
              <a:rPr lang="ko-KR" altLang="en-US" sz="3600" dirty="0" smtClean="0"/>
              <a:t>철저한 선수 관리 시스템</a:t>
            </a:r>
            <a:endParaRPr lang="en-US" altLang="ko-KR" sz="36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75656" y="476672"/>
            <a:ext cx="5832648" cy="1008112"/>
          </a:xfrm>
        </p:spPr>
        <p:txBody>
          <a:bodyPr/>
          <a:lstStyle/>
          <a:p>
            <a:r>
              <a:rPr lang="ko-KR" altLang="en-US" sz="48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차범근과 박지성 </a:t>
            </a:r>
            <a:endParaRPr lang="ko-KR" altLang="en-US" sz="4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2011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</a:t>
            </a:r>
            <a:r>
              <a:rPr lang="ko-KR" altLang="en-US" dirty="0" smtClean="0"/>
              <a:t>월 박지성 대표팀 은퇴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sz="2400" dirty="0" err="1" smtClean="0"/>
              <a:t>협</a:t>
            </a:r>
            <a:r>
              <a:rPr lang="ko-KR" altLang="en-US" sz="2400" dirty="0" smtClean="0"/>
              <a:t>  회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국위 선양 </a:t>
            </a:r>
            <a:r>
              <a:rPr lang="en-US" altLang="ko-KR" sz="2400" dirty="0" smtClean="0"/>
              <a:t>“</a:t>
            </a:r>
            <a:r>
              <a:rPr lang="ko-KR" altLang="en-US" sz="2400" dirty="0" smtClean="0"/>
              <a:t>그의 몸은 개인이 아니라 국가의 것</a:t>
            </a:r>
            <a:r>
              <a:rPr lang="en-US" altLang="ko-KR" sz="2400" dirty="0" smtClean="0"/>
              <a:t>”</a:t>
            </a:r>
          </a:p>
          <a:p>
            <a:pPr>
              <a:buNone/>
            </a:pPr>
            <a:r>
              <a:rPr lang="en-US" altLang="ko-KR" sz="2400" dirty="0" smtClean="0"/>
              <a:t>   </a:t>
            </a:r>
            <a:r>
              <a:rPr lang="ko-KR" altLang="en-US" sz="2400" dirty="0" smtClean="0"/>
              <a:t>박지성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은퇴는 대표팀은 물론 나를 위해서도 좋은 결정</a:t>
            </a:r>
            <a:endParaRPr lang="en-US" altLang="ko-KR" dirty="0" smtClean="0"/>
          </a:p>
          <a:p>
            <a:r>
              <a:rPr lang="en-US" altLang="ko-KR" dirty="0" smtClean="0"/>
              <a:t>“</a:t>
            </a:r>
            <a:r>
              <a:rPr lang="ko-KR" altLang="en-US" dirty="0" smtClean="0"/>
              <a:t>부끄럽습니다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차범근 자기 고백</a:t>
            </a:r>
            <a:endParaRPr lang="en-US" altLang="ko-KR" dirty="0" smtClean="0"/>
          </a:p>
          <a:p>
            <a:pPr>
              <a:buNone/>
            </a:pPr>
            <a:r>
              <a:rPr lang="en-US" altLang="ko-KR" sz="2400" dirty="0" smtClean="0"/>
              <a:t>  -</a:t>
            </a:r>
            <a:r>
              <a:rPr lang="ko-KR" altLang="en-US" sz="2400" dirty="0" smtClean="0"/>
              <a:t>초등학교 선수 기초공부 하지 않고 축구만 하는 나라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-</a:t>
            </a:r>
            <a:r>
              <a:rPr lang="ko-KR" altLang="en-US" sz="2400" dirty="0" smtClean="0"/>
              <a:t>하루 </a:t>
            </a:r>
            <a:r>
              <a:rPr lang="ko-KR" altLang="en-US" sz="2400" dirty="0" err="1" smtClean="0"/>
              <a:t>세번씩</a:t>
            </a:r>
            <a:r>
              <a:rPr lang="ko-KR" altLang="en-US" sz="2400" dirty="0" smtClean="0"/>
              <a:t> 프로 선수처럼 훈련하는 현실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-</a:t>
            </a:r>
            <a:r>
              <a:rPr lang="ko-KR" altLang="en-US" sz="2400" dirty="0" smtClean="0"/>
              <a:t>맞으면서 </a:t>
            </a:r>
            <a:r>
              <a:rPr lang="ko-KR" altLang="en-US" sz="2400" dirty="0" err="1" smtClean="0"/>
              <a:t>축구하는</a:t>
            </a:r>
            <a:r>
              <a:rPr lang="ko-KR" altLang="en-US" sz="2400" dirty="0" smtClean="0"/>
              <a:t> 나라 </a:t>
            </a:r>
            <a:r>
              <a:rPr lang="en-US" altLang="ko-KR" sz="2400" dirty="0" smtClean="0"/>
              <a:t>“</a:t>
            </a:r>
            <a:r>
              <a:rPr lang="ko-KR" altLang="en-US" sz="2400" dirty="0" smtClean="0"/>
              <a:t>신체 한계 강요</a:t>
            </a:r>
            <a:r>
              <a:rPr lang="en-US" altLang="ko-KR" sz="2400" dirty="0" smtClean="0"/>
              <a:t>”</a:t>
            </a:r>
          </a:p>
          <a:p>
            <a:r>
              <a:rPr lang="en-US" altLang="ko-KR" dirty="0" smtClean="0"/>
              <a:t>2002</a:t>
            </a:r>
            <a:r>
              <a:rPr lang="ko-KR" altLang="en-US" dirty="0" smtClean="0"/>
              <a:t>년 한일월드컵 당시 온전한 선수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차두리 뿐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8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“</a:t>
            </a:r>
            <a:r>
              <a:rPr lang="ko-KR" altLang="en-US" sz="48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국위선양</a:t>
            </a:r>
            <a:r>
              <a:rPr lang="en-US" altLang="ko-KR" sz="48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”</a:t>
            </a:r>
            <a:r>
              <a:rPr lang="ko-KR" altLang="en-US" sz="48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의 신화 </a:t>
            </a:r>
            <a:endParaRPr lang="ko-KR" altLang="en-US" sz="4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/>
          <a:lstStyle/>
          <a:p>
            <a:r>
              <a:rPr lang="ko-KR" altLang="en-US" sz="2800" dirty="0" smtClean="0"/>
              <a:t>학교체육과 엘리트 체육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우리나라 엘리트 체육의 특수성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-</a:t>
            </a:r>
            <a:r>
              <a:rPr lang="ko-KR" altLang="en-US" sz="2400" dirty="0" smtClean="0"/>
              <a:t>태릉선수촌</a:t>
            </a:r>
            <a:endParaRPr lang="en-US" altLang="ko-KR" sz="2400" dirty="0" smtClean="0"/>
          </a:p>
          <a:p>
            <a:r>
              <a:rPr lang="ko-KR" altLang="en-US" sz="2800" dirty="0" smtClean="0"/>
              <a:t>학교체육 진흥법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학생선수 인권 향상과 공부하는 학생 상 정립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-</a:t>
            </a:r>
            <a:r>
              <a:rPr lang="ko-KR" altLang="en-US" sz="2400" dirty="0" smtClean="0"/>
              <a:t>학생 선수도 공부를 하면서 정상적인 사회화 과정 거침</a:t>
            </a:r>
            <a:endParaRPr lang="en-US" altLang="ko-KR" sz="2400" dirty="0" smtClean="0"/>
          </a:p>
          <a:p>
            <a:r>
              <a:rPr lang="ko-KR" altLang="en-US" sz="2800" dirty="0" smtClean="0"/>
              <a:t>불합리한 진학 시스템인 특기자 제도 비리</a:t>
            </a:r>
            <a:endParaRPr lang="en-US" altLang="ko-KR" sz="2800" dirty="0" smtClean="0"/>
          </a:p>
          <a:p>
            <a:r>
              <a:rPr lang="en-US" altLang="ko-KR" sz="2800" dirty="0" smtClean="0"/>
              <a:t>“</a:t>
            </a:r>
            <a:r>
              <a:rPr lang="ko-KR" altLang="en-US" sz="2800" dirty="0" smtClean="0"/>
              <a:t>국위선양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대한건아</a:t>
            </a:r>
            <a:r>
              <a:rPr lang="en-US" altLang="ko-KR" sz="2800" dirty="0" smtClean="0"/>
              <a:t>” </a:t>
            </a:r>
            <a:r>
              <a:rPr lang="ko-KR" altLang="en-US" sz="2800" dirty="0" smtClean="0"/>
              <a:t>되풀이 해서는 안됨</a:t>
            </a:r>
            <a:endParaRPr lang="en-US" altLang="ko-KR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8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문대성과 김연아 </a:t>
            </a:r>
            <a:endParaRPr lang="ko-KR" altLang="en-US" sz="4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9079"/>
          </a:xfrm>
        </p:spPr>
        <p:txBody>
          <a:bodyPr/>
          <a:lstStyle/>
          <a:p>
            <a:r>
              <a:rPr lang="ko-KR" altLang="en-US" sz="2800" dirty="0" smtClean="0"/>
              <a:t>문대성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박사학위 파문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일그러진 영웅</a:t>
            </a:r>
            <a:endParaRPr lang="en-US" altLang="ko-KR" sz="2400" dirty="0" smtClean="0"/>
          </a:p>
          <a:p>
            <a:r>
              <a:rPr lang="ko-KR" altLang="en-US" sz="2800" dirty="0" smtClean="0"/>
              <a:t>김연아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교생실습 논란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대학수업을 정상적으로 이수 했느냐</a:t>
            </a:r>
            <a:r>
              <a:rPr lang="en-US" altLang="ko-KR" sz="2400" dirty="0" smtClean="0"/>
              <a:t>?</a:t>
            </a:r>
          </a:p>
          <a:p>
            <a:r>
              <a:rPr lang="ko-KR" altLang="en-US" sz="2800" dirty="0" smtClean="0"/>
              <a:t>여자 수영의 장희진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400" dirty="0" smtClean="0"/>
              <a:t>  -</a:t>
            </a:r>
            <a:r>
              <a:rPr lang="ko-KR" altLang="en-US" sz="2400" dirty="0" smtClean="0"/>
              <a:t>중학교 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학년 국가대표 발탁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-</a:t>
            </a:r>
            <a:r>
              <a:rPr lang="ko-KR" altLang="en-US" sz="2400" dirty="0" err="1" smtClean="0"/>
              <a:t>입촌</a:t>
            </a:r>
            <a:r>
              <a:rPr lang="ko-KR" altLang="en-US" sz="2400" dirty="0" smtClean="0"/>
              <a:t> 거부    </a:t>
            </a:r>
            <a:r>
              <a:rPr lang="en-US" altLang="ko-KR" sz="2400" dirty="0" smtClean="0"/>
              <a:t>-</a:t>
            </a:r>
            <a:r>
              <a:rPr lang="ko-KR" altLang="en-US" sz="2400" dirty="0" err="1" smtClean="0"/>
              <a:t>그해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6</a:t>
            </a:r>
            <a:r>
              <a:rPr lang="ko-KR" altLang="en-US" sz="2400" dirty="0" smtClean="0"/>
              <a:t>월 미국 유학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-</a:t>
            </a:r>
            <a:r>
              <a:rPr lang="ko-KR" altLang="en-US" sz="2400" dirty="0" smtClean="0"/>
              <a:t>올해의 수영선수 선정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-</a:t>
            </a:r>
            <a:r>
              <a:rPr lang="ko-KR" altLang="en-US" sz="2400" dirty="0" err="1" smtClean="0"/>
              <a:t>텍사스대</a:t>
            </a:r>
            <a:r>
              <a:rPr lang="ko-KR" altLang="en-US" sz="2400" dirty="0" smtClean="0"/>
              <a:t> 경영학과 입학 </a:t>
            </a:r>
            <a:endParaRPr lang="en-US" altLang="ko-KR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704856" cy="1282154"/>
          </a:xfrm>
        </p:spPr>
        <p:txBody>
          <a:bodyPr/>
          <a:lstStyle/>
          <a:p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도대체 왜 </a:t>
            </a: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“</a:t>
            </a:r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스포츠 선진국</a:t>
            </a: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”</a:t>
            </a:r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을 </a:t>
            </a: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/>
            </a:r>
            <a:b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</a:br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꿈꾸지 않는가</a:t>
            </a: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?</a:t>
            </a:r>
            <a:r>
              <a:rPr lang="ko-KR" altLang="en-US" sz="48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endParaRPr lang="ko-KR" altLang="en-US" sz="4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32447"/>
          </a:xfrm>
        </p:spPr>
        <p:txBody>
          <a:bodyPr/>
          <a:lstStyle/>
          <a:p>
            <a:r>
              <a:rPr lang="ko-KR" altLang="en-US" sz="2800" dirty="0" smtClean="0"/>
              <a:t>운동선수는 공부할 기회조차 갖지 못함</a:t>
            </a:r>
            <a:endParaRPr lang="en-US" altLang="ko-KR" sz="2400" dirty="0" smtClean="0"/>
          </a:p>
          <a:p>
            <a:endParaRPr lang="en-US" altLang="ko-KR" sz="2800" dirty="0" smtClean="0"/>
          </a:p>
          <a:p>
            <a:r>
              <a:rPr lang="ko-KR" altLang="en-US" sz="2800" dirty="0" err="1" smtClean="0"/>
              <a:t>한두명의</a:t>
            </a:r>
            <a:r>
              <a:rPr lang="ko-KR" altLang="en-US" sz="2800" dirty="0" smtClean="0"/>
              <a:t> 스타선수 뒤에서 고된 훈련만 반복</a:t>
            </a:r>
            <a:endParaRPr lang="en-US" altLang="ko-KR" sz="2800" dirty="0" smtClean="0"/>
          </a:p>
          <a:p>
            <a:pPr>
              <a:buNone/>
            </a:pPr>
            <a:endParaRPr lang="en-US" altLang="ko-KR" sz="2800" dirty="0" smtClean="0"/>
          </a:p>
          <a:p>
            <a:r>
              <a:rPr lang="ko-KR" altLang="en-US" sz="2800" dirty="0" smtClean="0"/>
              <a:t>부상이나 슬럼프 이기지 못하고 은퇴 뒤 </a:t>
            </a:r>
            <a:r>
              <a:rPr lang="en-US" altLang="ko-KR" sz="2800" dirty="0" smtClean="0"/>
              <a:t>“</a:t>
            </a:r>
            <a:r>
              <a:rPr lang="ko-KR" altLang="en-US" sz="2800" dirty="0" smtClean="0"/>
              <a:t>방출</a:t>
            </a:r>
            <a:r>
              <a:rPr lang="en-US" altLang="ko-KR" sz="2800" dirty="0" smtClean="0"/>
              <a:t>”</a:t>
            </a:r>
          </a:p>
          <a:p>
            <a:pPr>
              <a:buNone/>
            </a:pPr>
            <a:r>
              <a:rPr lang="en-US" altLang="ko-KR" sz="2800" dirty="0" smtClean="0"/>
              <a:t>  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그 후 속수무책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-</a:t>
            </a:r>
            <a:r>
              <a:rPr lang="ko-KR" altLang="en-US" sz="2400" dirty="0" smtClean="0"/>
              <a:t>수많은 학생선수가 외롭고 고된 길을 걸어간다</a:t>
            </a:r>
            <a:endParaRPr lang="en-US" altLang="ko-KR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704856" cy="1282154"/>
          </a:xfrm>
        </p:spPr>
        <p:txBody>
          <a:bodyPr/>
          <a:lstStyle/>
          <a:p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도대체 왜 </a:t>
            </a: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“</a:t>
            </a:r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스포츠 선진국</a:t>
            </a: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”</a:t>
            </a:r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을 </a:t>
            </a: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/>
            </a:r>
            <a:b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</a:br>
            <a:r>
              <a:rPr lang="ko-KR" altLang="en-US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꿈꾸지 않는가</a:t>
            </a:r>
            <a:r>
              <a:rPr lang="en-US" altLang="ko-KR" sz="40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?</a:t>
            </a:r>
            <a:r>
              <a:rPr lang="ko-KR" altLang="en-US" sz="4800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endParaRPr lang="ko-KR" altLang="en-US" sz="4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32447"/>
          </a:xfrm>
        </p:spPr>
        <p:txBody>
          <a:bodyPr/>
          <a:lstStyle/>
          <a:p>
            <a:r>
              <a:rPr lang="ko-KR" altLang="en-US" sz="2800" dirty="0" smtClean="0"/>
              <a:t>운동선수는 공부할 기회조차 갖지 못함</a:t>
            </a:r>
            <a:endParaRPr lang="en-US" altLang="ko-KR" sz="2400" dirty="0" smtClean="0"/>
          </a:p>
          <a:p>
            <a:endParaRPr lang="en-US" altLang="ko-KR" sz="2800" dirty="0" smtClean="0"/>
          </a:p>
          <a:p>
            <a:r>
              <a:rPr lang="ko-KR" altLang="en-US" sz="2800" dirty="0" err="1" smtClean="0"/>
              <a:t>한두명의</a:t>
            </a:r>
            <a:r>
              <a:rPr lang="ko-KR" altLang="en-US" sz="2800" dirty="0" smtClean="0"/>
              <a:t> 스타선수 뒤에서 고된 훈련만 반복</a:t>
            </a:r>
            <a:endParaRPr lang="en-US" altLang="ko-KR" sz="2800" dirty="0" smtClean="0"/>
          </a:p>
          <a:p>
            <a:pPr>
              <a:buNone/>
            </a:pPr>
            <a:endParaRPr lang="en-US" altLang="ko-KR" sz="2800" dirty="0" smtClean="0"/>
          </a:p>
          <a:p>
            <a:r>
              <a:rPr lang="ko-KR" altLang="en-US" sz="2800" dirty="0" smtClean="0"/>
              <a:t>부상이나 슬럼프 이기지 못하고 은퇴 뒤 </a:t>
            </a:r>
            <a:r>
              <a:rPr lang="en-US" altLang="ko-KR" sz="2800" dirty="0" smtClean="0"/>
              <a:t>“</a:t>
            </a:r>
            <a:r>
              <a:rPr lang="ko-KR" altLang="en-US" sz="2800" dirty="0" smtClean="0"/>
              <a:t>방출</a:t>
            </a:r>
            <a:r>
              <a:rPr lang="en-US" altLang="ko-KR" sz="2800" dirty="0" smtClean="0"/>
              <a:t>”</a:t>
            </a:r>
          </a:p>
          <a:p>
            <a:pPr>
              <a:buNone/>
            </a:pPr>
            <a:r>
              <a:rPr lang="en-US" altLang="ko-KR" sz="2800" dirty="0" smtClean="0"/>
              <a:t>  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그 후 속수무책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-</a:t>
            </a:r>
            <a:r>
              <a:rPr lang="ko-KR" altLang="en-US" sz="2400" dirty="0" smtClean="0"/>
              <a:t>수많은 학생선수가 외롭고 고된 길을 걸어간다</a:t>
            </a:r>
            <a:endParaRPr lang="en-US" altLang="ko-KR" sz="2400" dirty="0" smtClean="0"/>
          </a:p>
        </p:txBody>
      </p:sp>
    </p:spTree>
    <p:extLst>
      <p:ext uri="{BB962C8B-B14F-4D97-AF65-F5344CB8AC3E}">
        <p14:creationId xmlns:p14="http://schemas.microsoft.com/office/powerpoint/2010/main" val="2940674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엘리트 선수 출신들의 현실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/>
          <a:lstStyle/>
          <a:p>
            <a:r>
              <a:rPr lang="en-US" altLang="ko-KR" sz="2800" dirty="0" smtClean="0"/>
              <a:t>[</a:t>
            </a:r>
            <a:r>
              <a:rPr lang="ko-KR" altLang="en-US" sz="2800" dirty="0" smtClean="0"/>
              <a:t>국감</a:t>
            </a:r>
            <a:r>
              <a:rPr lang="en-US" altLang="ko-KR" sz="2800" dirty="0" smtClean="0"/>
              <a:t>]</a:t>
            </a:r>
            <a:r>
              <a:rPr lang="ko-KR" altLang="en-US" sz="2800" dirty="0" smtClean="0"/>
              <a:t>은퇴선수 </a:t>
            </a:r>
            <a:r>
              <a:rPr lang="en-US" altLang="ko-KR" sz="2800" dirty="0" smtClean="0"/>
              <a:t>40% </a:t>
            </a:r>
            <a:r>
              <a:rPr lang="ko-KR" altLang="en-US" sz="2800" dirty="0" smtClean="0"/>
              <a:t>무직</a:t>
            </a:r>
            <a:r>
              <a:rPr lang="en-US" altLang="ko-KR" sz="2800" dirty="0" smtClean="0"/>
              <a:t>/ </a:t>
            </a:r>
            <a:r>
              <a:rPr lang="ko-KR" altLang="en-US" sz="2800" dirty="0" smtClean="0"/>
              <a:t>국가대표 </a:t>
            </a:r>
            <a:r>
              <a:rPr lang="en-US" altLang="ko-KR" sz="2800" dirty="0" smtClean="0"/>
              <a:t>17% </a:t>
            </a:r>
            <a:r>
              <a:rPr lang="ko-KR" altLang="en-US" sz="2800" dirty="0" smtClean="0"/>
              <a:t>무직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en-US" altLang="ko-KR" sz="2800" dirty="0"/>
              <a:t>[</a:t>
            </a:r>
            <a:r>
              <a:rPr lang="ko-KR" altLang="en-US" sz="2800" dirty="0"/>
              <a:t>국감</a:t>
            </a:r>
            <a:r>
              <a:rPr lang="en-US" altLang="ko-KR" sz="2800" dirty="0" smtClean="0"/>
              <a:t>]</a:t>
            </a:r>
            <a:r>
              <a:rPr lang="ko-KR" altLang="en-US" sz="2800" dirty="0" smtClean="0"/>
              <a:t>국가대표 출신 평균 급여 </a:t>
            </a:r>
            <a:r>
              <a:rPr lang="en-US" altLang="ko-KR" sz="2800" dirty="0" smtClean="0"/>
              <a:t>220</a:t>
            </a:r>
            <a:r>
              <a:rPr lang="ko-KR" altLang="en-US" sz="2800" dirty="0" smtClean="0"/>
              <a:t>만원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       </a:t>
            </a:r>
            <a:r>
              <a:rPr lang="ko-KR" altLang="en-US" sz="2800" dirty="0" smtClean="0"/>
              <a:t>일반선수 출신 평균 급여 </a:t>
            </a:r>
            <a:r>
              <a:rPr lang="en-US" altLang="ko-KR" sz="2800" dirty="0" smtClean="0"/>
              <a:t>170</a:t>
            </a:r>
            <a:r>
              <a:rPr lang="ko-KR" altLang="en-US" sz="2800" dirty="0" smtClean="0"/>
              <a:t>만원</a:t>
            </a:r>
            <a:endParaRPr lang="en-US" altLang="ko-KR" sz="2800" dirty="0" smtClean="0"/>
          </a:p>
          <a:p>
            <a:pPr marL="0" indent="0">
              <a:buNone/>
            </a:pPr>
            <a:endParaRPr lang="ko-KR" altLang="en-US" sz="2800" dirty="0"/>
          </a:p>
          <a:p>
            <a:r>
              <a:rPr lang="en-US" altLang="ko-KR" sz="2800" dirty="0" smtClean="0"/>
              <a:t>[</a:t>
            </a:r>
            <a:r>
              <a:rPr lang="ko-KR" altLang="en-US" sz="2800" dirty="0" smtClean="0"/>
              <a:t>국감</a:t>
            </a:r>
            <a:r>
              <a:rPr lang="en-US" altLang="ko-KR" sz="2800" dirty="0" smtClean="0"/>
              <a:t>]</a:t>
            </a:r>
            <a:r>
              <a:rPr lang="ko-KR" altLang="en-US" sz="2800" dirty="0" smtClean="0"/>
              <a:t>운동선수 은퇴시기 </a:t>
            </a:r>
            <a:r>
              <a:rPr lang="en-US" altLang="ko-KR" sz="2800" dirty="0" smtClean="0"/>
              <a:t>30</a:t>
            </a:r>
            <a:r>
              <a:rPr lang="ko-KR" altLang="en-US" sz="2800" dirty="0" smtClean="0"/>
              <a:t>대 중반 감안하면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ko-KR" altLang="en-US" sz="2800" dirty="0"/>
              <a:t> </a:t>
            </a:r>
            <a:r>
              <a:rPr lang="ko-KR" altLang="en-US" sz="2800" dirty="0" smtClean="0"/>
              <a:t>         상당히 충격</a:t>
            </a:r>
            <a:endParaRPr lang="en-US" altLang="ko-KR" sz="2800" dirty="0" smtClean="0"/>
          </a:p>
          <a:p>
            <a:pPr marL="0" indent="0">
              <a:buNone/>
            </a:pPr>
            <a:endParaRPr lang="en-US" altLang="ko-KR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rgbClr val="0070C0"/>
                </a:solidFill>
                <a:latin typeface="나눔고딕" pitchFamily="50" charset="-127"/>
                <a:ea typeface="나눔고딕" pitchFamily="50" charset="-127"/>
              </a:rPr>
              <a:t>직업적 가치 부재의 엘리트 선수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/>
          <a:lstStyle/>
          <a:p>
            <a:r>
              <a:rPr lang="ko-KR" altLang="en-US" sz="2800" smtClean="0"/>
              <a:t>운동 </a:t>
            </a:r>
            <a:r>
              <a:rPr lang="ko-KR" altLang="en-US" sz="2800" dirty="0" smtClean="0"/>
              <a:t>가치의 직업적 의미에 대한 내면적 부재</a:t>
            </a:r>
            <a:endParaRPr lang="en-US" altLang="ko-KR" sz="2800" dirty="0" smtClean="0"/>
          </a:p>
          <a:p>
            <a:r>
              <a:rPr lang="ko-KR" altLang="en-US" sz="2800" dirty="0" smtClean="0"/>
              <a:t>자신감이 </a:t>
            </a:r>
            <a:r>
              <a:rPr lang="ko-KR" altLang="en-US" sz="2800" dirty="0" err="1" smtClean="0"/>
              <a:t>자존감으로</a:t>
            </a:r>
            <a:r>
              <a:rPr lang="ko-KR" altLang="en-US" sz="2800" dirty="0" smtClean="0"/>
              <a:t> 발전하지 못함</a:t>
            </a:r>
            <a:endParaRPr lang="en-US" altLang="ko-KR" sz="2800" dirty="0" smtClean="0"/>
          </a:p>
          <a:p>
            <a:r>
              <a:rPr lang="ko-KR" altLang="en-US" sz="2800" dirty="0" smtClean="0"/>
              <a:t>경쟁력 없는 사회 구성원으로 전략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평가절하</a:t>
            </a:r>
            <a:r>
              <a:rPr lang="en-US" altLang="ko-KR" sz="2800" dirty="0" smtClean="0"/>
              <a:t>)</a:t>
            </a:r>
          </a:p>
          <a:p>
            <a:r>
              <a:rPr lang="ko-KR" altLang="en-US" sz="2800" dirty="0" smtClean="0"/>
              <a:t>능력에 </a:t>
            </a:r>
            <a:r>
              <a:rPr lang="ko-KR" altLang="en-US" sz="2800" dirty="0" err="1" smtClean="0"/>
              <a:t>걸맞는</a:t>
            </a:r>
            <a:r>
              <a:rPr lang="ko-KR" altLang="en-US" sz="2800" dirty="0" smtClean="0"/>
              <a:t> 소득과 직업 안정성 </a:t>
            </a:r>
            <a:r>
              <a:rPr lang="ko-KR" altLang="en-US" sz="2800" dirty="0" err="1" smtClean="0"/>
              <a:t>미보장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 smtClean="0"/>
              <a:t>        </a:t>
            </a:r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운동선수는 멋있긴 하지만 존경하지 않는다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스포츠 관련 직업을 선택하고 싶지는 않는다</a:t>
            </a:r>
            <a:endParaRPr lang="en-US" altLang="ko-KR" sz="2800" dirty="0" smtClean="0"/>
          </a:p>
        </p:txBody>
      </p:sp>
      <p:sp>
        <p:nvSpPr>
          <p:cNvPr id="4" name="톱니 모양의 오른쪽 화살표 3"/>
          <p:cNvSpPr/>
          <p:nvPr/>
        </p:nvSpPr>
        <p:spPr>
          <a:xfrm>
            <a:off x="467544" y="3713050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50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12581</TotalTime>
  <Words>486</Words>
  <Application>Microsoft Office PowerPoint</Application>
  <PresentationFormat>화면 슬라이드 쇼(4:3)</PresentationFormat>
  <Paragraphs>98</Paragraphs>
  <Slides>14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PowerPoint 프레젠테이션</vt:lpstr>
      <vt:lpstr>박지성    “가장 위대한 곳에서  엄청난 특권을 누렸다 “ -맨유의 특권</vt:lpstr>
      <vt:lpstr>차범근과 박지성 </vt:lpstr>
      <vt:lpstr>“국위선양”의 신화 </vt:lpstr>
      <vt:lpstr>문대성과 김연아 </vt:lpstr>
      <vt:lpstr>도대체 왜 “스포츠 선진국”을  꿈꾸지 않는가? </vt:lpstr>
      <vt:lpstr>도대체 왜 “스포츠 선진국”을  꿈꾸지 않는가? </vt:lpstr>
      <vt:lpstr>엘리트 선수 출신들의 현실 </vt:lpstr>
      <vt:lpstr>직업적 가치 부재의 엘리트 선수 </vt:lpstr>
      <vt:lpstr>선수들의 인식 변화 </vt:lpstr>
      <vt:lpstr>지도자들의 인식 변화 </vt:lpstr>
      <vt:lpstr>지도자 역량 강화 </vt:lpstr>
      <vt:lpstr>지도자 교육 강화 </vt:lpstr>
      <vt:lpstr>감사합니다</vt:lpstr>
    </vt:vector>
  </TitlesOfParts>
  <Company>인터필름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한현희</dc:creator>
  <cp:lastModifiedBy>user</cp:lastModifiedBy>
  <cp:revision>1007</cp:revision>
  <dcterms:created xsi:type="dcterms:W3CDTF">2005-06-14T13:40:00Z</dcterms:created>
  <dcterms:modified xsi:type="dcterms:W3CDTF">2015-01-19T10:17:21Z</dcterms:modified>
</cp:coreProperties>
</file>