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77" r:id="rId2"/>
    <p:sldId id="338" r:id="rId3"/>
    <p:sldId id="339" r:id="rId4"/>
    <p:sldId id="365" r:id="rId5"/>
    <p:sldId id="340" r:id="rId6"/>
    <p:sldId id="341" r:id="rId7"/>
    <p:sldId id="342" r:id="rId8"/>
    <p:sldId id="353" r:id="rId9"/>
    <p:sldId id="355" r:id="rId10"/>
    <p:sldId id="359" r:id="rId11"/>
    <p:sldId id="362" r:id="rId12"/>
    <p:sldId id="361" r:id="rId13"/>
    <p:sldId id="344" r:id="rId14"/>
    <p:sldId id="345" r:id="rId15"/>
    <p:sldId id="346" r:id="rId16"/>
    <p:sldId id="366" r:id="rId17"/>
    <p:sldId id="367" r:id="rId18"/>
    <p:sldId id="348" r:id="rId1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2" autoAdjust="0"/>
    <p:restoredTop sz="89825" autoAdjust="0"/>
  </p:normalViewPr>
  <p:slideViewPr>
    <p:cSldViewPr>
      <p:cViewPr>
        <p:scale>
          <a:sx n="82" d="100"/>
          <a:sy n="82" d="100"/>
        </p:scale>
        <p:origin x="-1267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kumimoji="0" lang="ko-KR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kumimoji="0" lang="ko-KR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D4AA93-8BF0-42FF-B9A9-DCAA1ACC2093}" type="datetimeFigureOut">
              <a:rPr lang="ko-KR" altLang="en-US"/>
              <a:pPr>
                <a:defRPr/>
              </a:pPr>
              <a:t>2015-01-22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noProof="0"/>
              <a:t>마스터 텍스트 스타일을 편집합니다</a:t>
            </a:r>
          </a:p>
          <a:p>
            <a:pPr lvl="1"/>
            <a:r>
              <a:rPr lang="ko-KR" noProof="0"/>
              <a:t>둘째 수준</a:t>
            </a:r>
          </a:p>
          <a:p>
            <a:pPr lvl="2"/>
            <a:r>
              <a:rPr lang="ko-KR" noProof="0"/>
              <a:t>셋째 수준</a:t>
            </a:r>
          </a:p>
          <a:p>
            <a:pPr lvl="3"/>
            <a:r>
              <a:rPr lang="ko-KR" noProof="0"/>
              <a:t>넷째 수준</a:t>
            </a:r>
          </a:p>
          <a:p>
            <a:pPr lvl="4"/>
            <a:r>
              <a:rPr lang="ko-KR" noProof="0"/>
              <a:t>다섯째 수준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kumimoji="0" lang="ko-KR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kumimoji="0" lang="ko-KR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468629-DDCB-40A7-B645-57BB02A403A3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462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lang="ko-KR"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lang="ko-KR"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lang="ko-KR"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lang="ko-KR"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lang="ko-KR"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ko-KR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29A82-33EF-4AA8-B97B-038FE4938CA9}" type="slidenum">
              <a:rPr altLang="ko-KR" smtClean="0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altLang="ko-KR" smtClean="0">
              <a:cs typeface="맑은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ko-K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ko-K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0D2069-B1F8-4563-A03C-EA4655BB631B}" type="datetimeFigureOut">
              <a:rPr lang="ko-KR" altLang="en-US"/>
              <a:pPr>
                <a:defRPr/>
              </a:pPr>
              <a:t>2015-01-22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1A5D1A9-C9CE-476A-A5AC-3962A9829673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미디어(캡션 포함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ko-KR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ko-KR"/>
            </a:lvl1pPr>
          </a:lstStyle>
          <a:p>
            <a:pPr lvl="0"/>
            <a:r>
              <a:rPr lang="ko-KR" altLang="en-US" noProof="0" smtClean="0"/>
              <a:t>미디어를 추가하려면 아이콘을 클릭하십시오</a:t>
            </a:r>
            <a:endParaRPr lang="ko-KR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ko-KR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D9FE38-C776-488E-8014-A8D64CA5FD4A}" type="datetimeFigureOut">
              <a:rPr lang="ko-KR" altLang="en-US"/>
              <a:pPr>
                <a:defRPr/>
              </a:pPr>
              <a:t>2015-01-22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80656A-E2A8-4FEA-8728-FCD9DEE13B15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그림(캡션 포함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ko-KR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ko-KR" sz="3200"/>
            </a:lvl1pPr>
            <a:lvl2pPr marL="457200" indent="0" eaLnBrk="1" latinLnBrk="0" hangingPunct="1">
              <a:buNone/>
              <a:defRPr kumimoji="0" lang="ko-KR" sz="2800"/>
            </a:lvl2pPr>
            <a:lvl3pPr marL="914400" indent="0" eaLnBrk="1" latinLnBrk="0" hangingPunct="1">
              <a:buNone/>
              <a:defRPr kumimoji="0" lang="ko-KR" sz="2400"/>
            </a:lvl3pPr>
            <a:lvl4pPr marL="1371600" indent="0" eaLnBrk="1" latinLnBrk="0" hangingPunct="1">
              <a:buNone/>
              <a:defRPr kumimoji="0" lang="ko-KR" sz="2000"/>
            </a:lvl4pPr>
            <a:lvl5pPr marL="1828800" indent="0" eaLnBrk="1" latinLnBrk="0" hangingPunct="1">
              <a:buNone/>
              <a:defRPr kumimoji="0" lang="ko-KR" sz="2000"/>
            </a:lvl5pPr>
            <a:lvl6pPr marL="2286000" indent="0" eaLnBrk="1" latinLnBrk="0" hangingPunct="1">
              <a:buNone/>
              <a:defRPr kumimoji="0" lang="ko-KR" sz="2000"/>
            </a:lvl6pPr>
            <a:lvl7pPr marL="2743200" indent="0" eaLnBrk="1" latinLnBrk="0" hangingPunct="1">
              <a:buNone/>
              <a:defRPr kumimoji="0" lang="ko-KR" sz="2000"/>
            </a:lvl7pPr>
            <a:lvl8pPr marL="3200400" indent="0" eaLnBrk="1" latinLnBrk="0" hangingPunct="1">
              <a:buNone/>
              <a:defRPr kumimoji="0" lang="ko-KR" sz="2000"/>
            </a:lvl8pPr>
            <a:lvl9pPr marL="3657600" indent="0" eaLnBrk="1" latinLnBrk="0" hangingPunct="1">
              <a:buNone/>
              <a:defRPr kumimoji="0" lang="ko-KR"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ko-KR" sz="1400"/>
            </a:lvl1pPr>
            <a:lvl2pPr marL="457200" indent="0" eaLnBrk="1" latinLnBrk="0" hangingPunct="1">
              <a:buNone/>
              <a:defRPr kumimoji="0" lang="ko-KR" sz="1200"/>
            </a:lvl2pPr>
            <a:lvl3pPr marL="914400" indent="0" eaLnBrk="1" latinLnBrk="0" hangingPunct="1">
              <a:buNone/>
              <a:defRPr kumimoji="0" lang="ko-KR" sz="1000"/>
            </a:lvl3pPr>
            <a:lvl4pPr marL="1371600" indent="0" eaLnBrk="1" latinLnBrk="0" hangingPunct="1">
              <a:buNone/>
              <a:defRPr kumimoji="0" lang="ko-KR" sz="900"/>
            </a:lvl4pPr>
            <a:lvl5pPr marL="1828800" indent="0" eaLnBrk="1" latinLnBrk="0" hangingPunct="1">
              <a:buNone/>
              <a:defRPr kumimoji="0" lang="ko-KR" sz="900"/>
            </a:lvl5pPr>
            <a:lvl6pPr marL="2286000" indent="0" eaLnBrk="1" latinLnBrk="0" hangingPunct="1">
              <a:buNone/>
              <a:defRPr kumimoji="0" lang="ko-KR" sz="900"/>
            </a:lvl6pPr>
            <a:lvl7pPr marL="2743200" indent="0" eaLnBrk="1" latinLnBrk="0" hangingPunct="1">
              <a:buNone/>
              <a:defRPr kumimoji="0" lang="ko-KR" sz="900"/>
            </a:lvl7pPr>
            <a:lvl8pPr marL="3200400" indent="0" eaLnBrk="1" latinLnBrk="0" hangingPunct="1">
              <a:buNone/>
              <a:defRPr kumimoji="0" lang="ko-KR" sz="900"/>
            </a:lvl8pPr>
            <a:lvl9pPr marL="3657600" indent="0" eaLnBrk="1" latinLnBrk="0" hangingPunct="1">
              <a:buNone/>
              <a:defRPr kumimoji="0" lang="ko-KR"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4D981E-5ACC-4FA8-AAB8-6DBC80FF3C56}" type="datetimeFigureOut">
              <a:rPr lang="ko-KR" altLang="en-US"/>
              <a:pPr>
                <a:defRPr/>
              </a:pPr>
              <a:t>2015-01-22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22C2FA3-575D-4CED-8EF3-372654B1E051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및 세로 텍스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ko-K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F95A-37E4-4B3A-AD44-1778C6FA5590}" type="datetimeFigureOut">
              <a:rPr lang="ko-KR" altLang="en-US"/>
              <a:pPr>
                <a:defRPr/>
              </a:pPr>
              <a:t>2015-01-22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55ED2-2FDE-432B-90FF-EC535E4FCB25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E0E90BBF-9760-4401-814A-A396EE14940B}" type="datetimeFigureOut">
              <a:rPr lang="ko-KR" altLang="en-US"/>
              <a:pPr>
                <a:defRPr/>
              </a:pPr>
              <a:t>2015-01-22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7FE19A55-71D9-4490-BE9A-6C4F7564F3B1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ko-KR" sz="3000" b="1" cap="all"/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ko-K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ko-K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ko-K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ko-K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ko-K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ko-K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ko-K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ko-K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ko-K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3C95976-D3DB-474D-A51E-9E6403353E5F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 eaLnBrk="1" latinLnBrk="0" hangingPunct="1">
              <a:defRPr kumimoji="0" lang="ko-K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5F12A4AF-DB7E-4492-89FE-590F8FBDA771}" type="datetimeFigureOut">
              <a:rPr lang="ko-KR" altLang="en-US"/>
              <a:pPr>
                <a:defRPr/>
              </a:pPr>
              <a:t>2015-01-22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7E29739B-3AB2-4D11-870C-F93857EAE3FA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: 강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A88002A1-EC70-4E54-A4FD-45D2DA0BCC00}" type="datetimeFigureOut">
              <a:rPr lang="ko-KR" altLang="en-US"/>
              <a:pPr>
                <a:defRPr/>
              </a:pPr>
              <a:t>2015-01-22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09C759D-4698-4483-A7A1-62FCCE347849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내용 2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ko-KR" sz="28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ko-K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ko-K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ko-K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ko-K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ko-K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ko-KR" sz="1800"/>
            </a:lvl6pPr>
            <a:lvl7pPr eaLnBrk="1" latinLnBrk="0" hangingPunct="1">
              <a:defRPr kumimoji="0" lang="ko-KR" sz="1800"/>
            </a:lvl7pPr>
            <a:lvl8pPr eaLnBrk="1" latinLnBrk="0" hangingPunct="1">
              <a:defRPr kumimoji="0" lang="ko-KR" sz="1800"/>
            </a:lvl8pPr>
            <a:lvl9pPr eaLnBrk="1" latinLnBrk="0" hangingPunct="1">
              <a:defRPr kumimoji="0" lang="ko-KR"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ko-K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ko-K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ko-K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ko-K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ko-K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ko-KR" sz="1800"/>
            </a:lvl6pPr>
            <a:lvl7pPr eaLnBrk="1" latinLnBrk="0" hangingPunct="1">
              <a:defRPr kumimoji="0" lang="ko-KR" sz="1800"/>
            </a:lvl7pPr>
            <a:lvl8pPr eaLnBrk="1" latinLnBrk="0" hangingPunct="1">
              <a:defRPr kumimoji="0" lang="ko-KR" sz="1800"/>
            </a:lvl8pPr>
            <a:lvl9pPr eaLnBrk="1" latinLnBrk="0" hangingPunct="1">
              <a:defRPr kumimoji="0" lang="ko-KR"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9251-34F4-4F30-AC03-60909649028C}" type="datetimeFigureOut">
              <a:rPr lang="ko-KR" altLang="en-US"/>
              <a:pPr>
                <a:defRPr/>
              </a:pPr>
              <a:t>2015-01-22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1BCBE-C0F5-4B51-8A11-AADE65664C63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ko-KR"/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1D9A23-6208-4F33-A495-F5794BAB08D9}" type="datetimeFigureOut">
              <a:rPr lang="ko-KR" altLang="en-US"/>
              <a:pPr>
                <a:defRPr/>
              </a:pPr>
              <a:t>2015-01-22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28FDDA-AD7C-41EC-B5AB-D046CC040425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만: 강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ko-K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ko-K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ko-KR" sz="2000" b="1"/>
            </a:lvl2pPr>
            <a:lvl3pPr marL="914400" indent="0" eaLnBrk="1" latinLnBrk="0" hangingPunct="1">
              <a:buNone/>
              <a:defRPr kumimoji="0" lang="ko-KR" sz="1800" b="1"/>
            </a:lvl3pPr>
            <a:lvl4pPr marL="1371600" indent="0" eaLnBrk="1" latinLnBrk="0" hangingPunct="1">
              <a:buNone/>
              <a:defRPr kumimoji="0" lang="ko-KR" sz="1600" b="1"/>
            </a:lvl4pPr>
            <a:lvl5pPr marL="1828800" indent="0" eaLnBrk="1" latinLnBrk="0" hangingPunct="1">
              <a:buNone/>
              <a:defRPr kumimoji="0" lang="ko-KR" sz="1600" b="1"/>
            </a:lvl5pPr>
            <a:lvl6pPr marL="2286000" indent="0" eaLnBrk="1" latinLnBrk="0" hangingPunct="1">
              <a:buNone/>
              <a:defRPr kumimoji="0" lang="ko-KR" sz="1600" b="1"/>
            </a:lvl6pPr>
            <a:lvl7pPr marL="2743200" indent="0" eaLnBrk="1" latinLnBrk="0" hangingPunct="1">
              <a:buNone/>
              <a:defRPr kumimoji="0" lang="ko-KR" sz="1600" b="1"/>
            </a:lvl7pPr>
            <a:lvl8pPr marL="3200400" indent="0" eaLnBrk="1" latinLnBrk="0" hangingPunct="1">
              <a:buNone/>
              <a:defRPr kumimoji="0" lang="ko-KR" sz="1600" b="1"/>
            </a:lvl8pPr>
            <a:lvl9pPr marL="3657600" indent="0" eaLnBrk="1" latinLnBrk="0" hangingPunct="1">
              <a:buNone/>
              <a:defRPr kumimoji="0" lang="ko-KR"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86A4-8B82-4372-B60B-DC74106515C6}" type="datetimeFigureOut">
              <a:rPr lang="ko-KR" altLang="en-US"/>
              <a:pPr>
                <a:defRPr/>
              </a:pPr>
              <a:t>2015-01-22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48FD-3C4F-4053-8FD5-DF6B66726616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(텍스트 포함)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ko-K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ko-K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640884-D115-45E0-98A5-ED7D959FB557}" type="datetimeFigureOut">
              <a:rPr lang="ko-KR" altLang="en-US"/>
              <a:pPr>
                <a:defRPr/>
              </a:pPr>
              <a:t>2015-01-22</a:t>
            </a:fld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EBC57D9-8BD9-43E9-993D-5173116252D4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내용(캡션 포함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ko-KR" sz="2000" b="1"/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ko-K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ko-K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ko-K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ko-K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ko-K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ko-KR" sz="2000"/>
            </a:lvl6pPr>
            <a:lvl7pPr eaLnBrk="1" latinLnBrk="0" hangingPunct="1">
              <a:defRPr kumimoji="0" lang="ko-KR" sz="2000"/>
            </a:lvl7pPr>
            <a:lvl8pPr eaLnBrk="1" latinLnBrk="0" hangingPunct="1">
              <a:defRPr kumimoji="0" lang="ko-KR" sz="2000"/>
            </a:lvl8pPr>
            <a:lvl9pPr eaLnBrk="1" latinLnBrk="0" hangingPunct="1">
              <a:defRPr kumimoji="0" lang="ko-KR"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ko-K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ko-KR" sz="1200"/>
            </a:lvl2pPr>
            <a:lvl3pPr marL="914400" indent="0" eaLnBrk="1" latinLnBrk="0" hangingPunct="1">
              <a:buNone/>
              <a:defRPr kumimoji="0" lang="ko-KR" sz="1000"/>
            </a:lvl3pPr>
            <a:lvl4pPr marL="1371600" indent="0" eaLnBrk="1" latinLnBrk="0" hangingPunct="1">
              <a:buNone/>
              <a:defRPr kumimoji="0" lang="ko-KR" sz="900"/>
            </a:lvl4pPr>
            <a:lvl5pPr marL="1828800" indent="0" eaLnBrk="1" latinLnBrk="0" hangingPunct="1">
              <a:buNone/>
              <a:defRPr kumimoji="0" lang="ko-KR" sz="900"/>
            </a:lvl5pPr>
            <a:lvl6pPr marL="2286000" indent="0" eaLnBrk="1" latinLnBrk="0" hangingPunct="1">
              <a:buNone/>
              <a:defRPr kumimoji="0" lang="ko-KR" sz="900"/>
            </a:lvl6pPr>
            <a:lvl7pPr marL="2743200" indent="0" eaLnBrk="1" latinLnBrk="0" hangingPunct="1">
              <a:buNone/>
              <a:defRPr kumimoji="0" lang="ko-KR" sz="900"/>
            </a:lvl7pPr>
            <a:lvl8pPr marL="3200400" indent="0" eaLnBrk="1" latinLnBrk="0" hangingPunct="1">
              <a:buNone/>
              <a:defRPr kumimoji="0" lang="ko-KR" sz="900"/>
            </a:lvl8pPr>
            <a:lvl9pPr marL="3657600" indent="0" eaLnBrk="1" latinLnBrk="0" hangingPunct="1">
              <a:buNone/>
              <a:defRPr kumimoji="0" lang="ko-KR"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08F9D0-F26F-43C2-92AD-5A4E3316678F}" type="datetimeFigureOut">
              <a:rPr lang="ko-KR" altLang="en-US"/>
              <a:pPr>
                <a:defRPr/>
              </a:pPr>
              <a:t>2015-01-22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5D511F-EF16-42EE-89F7-CB4474CEDEF1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ko-KR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B062D1-D3F3-4F99-8DEB-28390C31219B}" type="datetimeFigureOut">
              <a:rPr lang="ko-KR" altLang="en-US"/>
              <a:pPr>
                <a:defRPr/>
              </a:pPr>
              <a:t>2015-01-22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ko-KR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ko-KR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87F47F-8D65-4B0E-9961-81DF2518801D}" type="slidenum">
              <a:rPr lang="en-US" altLang="ko-KR"/>
              <a:pPr>
                <a:defRPr/>
              </a:pPr>
              <a:t>‹#›</a:t>
            </a:fld>
            <a:endParaRPr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lang="ko-KR"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lang="ko-KR"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lang="ko-KR"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lang="ko-KR"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lang="ko-KR"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lang="ko-KR"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kumimoji="0" lang="ko-K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kumimoji="0" lang="ko-K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kumimoji="0" lang="ko-K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kumimoji="0" lang="ko-K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ko-KR"/>
      </a:defPPr>
      <a:lvl1pPr marL="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038"/>
            <a:ext cx="4953000" cy="1416050"/>
          </a:xfrm>
        </p:spPr>
        <p:txBody>
          <a:bodyPr/>
          <a:lstStyle/>
          <a:p>
            <a:r>
              <a:rPr lang="ko-KR" altLang="en-US" dirty="0" smtClean="0">
                <a:solidFill>
                  <a:srgbClr val="5C5C5C"/>
                </a:solidFill>
                <a:cs typeface="맑은 고딕"/>
              </a:rPr>
              <a:t>대한육상경기연맹 </a:t>
            </a:r>
            <a:r>
              <a:rPr lang="ko-KR" altLang="en-US" dirty="0" smtClean="0">
                <a:solidFill>
                  <a:srgbClr val="5C5C5C"/>
                </a:solidFill>
                <a:cs typeface="맑은 고딕"/>
              </a:rPr>
              <a:t>지도자 </a:t>
            </a:r>
            <a:r>
              <a:rPr altLang="en-US" dirty="0" smtClean="0">
                <a:solidFill>
                  <a:srgbClr val="5C5C5C"/>
                </a:solidFill>
                <a:cs typeface="맑은 고딕"/>
              </a:rPr>
              <a:t>연수교육</a:t>
            </a:r>
            <a:endParaRPr lang="en-US" altLang="ko-KR" dirty="0" smtClean="0">
              <a:solidFill>
                <a:srgbClr val="5C5C5C"/>
              </a:solidFill>
              <a:cs typeface="맑은 고딕"/>
            </a:endParaRPr>
          </a:p>
          <a:p>
            <a:r>
              <a:rPr lang="en-US" altLang="ko-KR" dirty="0" smtClean="0">
                <a:solidFill>
                  <a:srgbClr val="5C5C5C"/>
                </a:solidFill>
                <a:cs typeface="맑은 고딕"/>
              </a:rPr>
              <a:t>2015</a:t>
            </a:r>
            <a:r>
              <a:rPr altLang="en-US" dirty="0" smtClean="0">
                <a:solidFill>
                  <a:srgbClr val="5C5C5C"/>
                </a:solidFill>
                <a:cs typeface="맑은 고딕"/>
              </a:rPr>
              <a:t>년 </a:t>
            </a:r>
            <a:r>
              <a:rPr lang="en-US" altLang="ko-KR" dirty="0" smtClean="0">
                <a:solidFill>
                  <a:srgbClr val="5C5C5C"/>
                </a:solidFill>
                <a:cs typeface="맑은 고딕"/>
              </a:rPr>
              <a:t>1</a:t>
            </a:r>
            <a:r>
              <a:rPr altLang="en-US" dirty="0" smtClean="0">
                <a:solidFill>
                  <a:srgbClr val="5C5C5C"/>
                </a:solidFill>
                <a:cs typeface="맑은 고딕"/>
              </a:rPr>
              <a:t>월 </a:t>
            </a:r>
            <a:r>
              <a:rPr lang="en-US" altLang="en-US" dirty="0" smtClean="0">
                <a:solidFill>
                  <a:srgbClr val="5C5C5C"/>
                </a:solidFill>
                <a:cs typeface="맑은 고딕"/>
              </a:rPr>
              <a:t>22</a:t>
            </a:r>
            <a:r>
              <a:rPr altLang="en-US" dirty="0" smtClean="0">
                <a:solidFill>
                  <a:srgbClr val="5C5C5C"/>
                </a:solidFill>
                <a:cs typeface="맑은 고딕"/>
              </a:rPr>
              <a:t>일</a:t>
            </a:r>
            <a:endParaRPr lang="en-US" altLang="ko-KR" dirty="0" smtClean="0">
              <a:solidFill>
                <a:srgbClr val="5C5C5C"/>
              </a:solidFill>
              <a:cs typeface="맑은 고딕"/>
            </a:endParaRPr>
          </a:p>
          <a:p>
            <a:r>
              <a:rPr altLang="en-US" dirty="0" smtClean="0">
                <a:solidFill>
                  <a:srgbClr val="5C5C5C"/>
                </a:solidFill>
                <a:ea typeface="맑은 고딕"/>
                <a:cs typeface="맑은 고딕"/>
              </a:rPr>
              <a:t>정용철 </a:t>
            </a:r>
            <a:r>
              <a:rPr lang="en-US" altLang="ko-KR" dirty="0" smtClean="0">
                <a:solidFill>
                  <a:srgbClr val="5C5C5C"/>
                </a:solidFill>
                <a:cs typeface="맑은 고딕"/>
              </a:rPr>
              <a:t>(</a:t>
            </a:r>
            <a:r>
              <a:rPr altLang="en-US" dirty="0" smtClean="0">
                <a:solidFill>
                  <a:srgbClr val="5C5C5C"/>
                </a:solidFill>
                <a:ea typeface="맑은 고딕"/>
                <a:cs typeface="맑은 고딕"/>
              </a:rPr>
              <a:t>서강대학교</a:t>
            </a:r>
            <a:r>
              <a:rPr lang="en-US" altLang="ko-KR" dirty="0" smtClean="0">
                <a:solidFill>
                  <a:srgbClr val="5C5C5C"/>
                </a:solidFill>
                <a:cs typeface="맑은 고딕"/>
              </a:rPr>
              <a:t>)</a:t>
            </a:r>
            <a:endParaRPr altLang="ko-KR" dirty="0" smtClean="0">
              <a:solidFill>
                <a:srgbClr val="5C5C5C"/>
              </a:solidFill>
              <a:cs typeface="맑은 고딕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 rtlCol="0">
            <a:normAutofit/>
          </a:bodyPr>
          <a:lstStyle/>
          <a:p>
            <a:pPr algn="l" fontAlgn="auto" latinLnBrk="1">
              <a:spcAft>
                <a:spcPts val="0"/>
              </a:spcAft>
              <a:defRPr/>
            </a:pPr>
            <a:r>
              <a:rPr lang="en-US" altLang="ko-KR" sz="2400" b="0" dirty="0" smtClean="0">
                <a:solidFill>
                  <a:srgbClr val="7BCF27"/>
                </a:solidFill>
                <a:latin typeface="Calibri" pitchFamily="34" charset="0"/>
              </a:rPr>
              <a:t>Coaching as an Enabling </a:t>
            </a:r>
            <a:r>
              <a:rPr lang="en-US" altLang="ko-KR" sz="2400" b="0" dirty="0">
                <a:solidFill>
                  <a:srgbClr val="7BCF27"/>
                </a:solidFill>
                <a:latin typeface="Calibri" pitchFamily="34" charset="0"/>
              </a:rPr>
              <a:t>A</a:t>
            </a:r>
            <a:r>
              <a:rPr lang="en-US" altLang="ko-KR" sz="2400" b="0" dirty="0" smtClean="0">
                <a:solidFill>
                  <a:srgbClr val="7BCF27"/>
                </a:solidFill>
                <a:latin typeface="Calibri" pitchFamily="34" charset="0"/>
              </a:rPr>
              <a:t>rt</a:t>
            </a:r>
            <a:r>
              <a:rPr sz="2400" b="0" dirty="0">
                <a:solidFill>
                  <a:srgbClr val="262626"/>
                </a:solidFill>
              </a:rPr>
              <a:t/>
            </a:r>
            <a:br>
              <a:rPr sz="2400" b="0" dirty="0">
                <a:solidFill>
                  <a:srgbClr val="262626"/>
                </a:solidFill>
              </a:rPr>
            </a:br>
            <a:r>
              <a:rPr altLang="en-US" sz="5600" b="0" dirty="0" smtClean="0">
                <a:solidFill>
                  <a:prstClr val="white"/>
                </a:solidFill>
              </a:rPr>
              <a:t>코</a:t>
            </a:r>
            <a:r>
              <a:rPr lang="en-US" altLang="en-US" sz="5600" b="0" dirty="0" smtClean="0">
                <a:solidFill>
                  <a:prstClr val="white"/>
                </a:solidFill>
              </a:rPr>
              <a:t>/</a:t>
            </a:r>
            <a:r>
              <a:rPr altLang="en-US" sz="5600" b="0" dirty="0" smtClean="0">
                <a:solidFill>
                  <a:prstClr val="white"/>
                </a:solidFill>
              </a:rPr>
              <a:t>칭</a:t>
            </a:r>
            <a:r>
              <a:rPr lang="en-US" altLang="en-US" sz="5600" b="0" dirty="0" smtClean="0">
                <a:solidFill>
                  <a:prstClr val="white"/>
                </a:solidFill>
              </a:rPr>
              <a:t>/</a:t>
            </a:r>
            <a:r>
              <a:rPr lang="ko-KR" altLang="en-US" sz="5600" b="0" dirty="0" smtClean="0">
                <a:solidFill>
                  <a:prstClr val="white"/>
                </a:solidFill>
              </a:rPr>
              <a:t>리</a:t>
            </a:r>
            <a:r>
              <a:rPr lang="en-US" altLang="ko-KR" sz="5600" b="0" dirty="0" smtClean="0">
                <a:solidFill>
                  <a:prstClr val="white"/>
                </a:solidFill>
              </a:rPr>
              <a:t>/</a:t>
            </a:r>
            <a:r>
              <a:rPr lang="ko-KR" altLang="en-US" sz="5600" b="0" dirty="0" smtClean="0">
                <a:solidFill>
                  <a:prstClr val="white"/>
                </a:solidFill>
              </a:rPr>
              <a:t>더</a:t>
            </a:r>
            <a:r>
              <a:rPr lang="en-US" altLang="ko-KR" sz="5600" b="0" dirty="0" smtClean="0">
                <a:solidFill>
                  <a:prstClr val="white"/>
                </a:solidFill>
              </a:rPr>
              <a:t>/</a:t>
            </a:r>
            <a:r>
              <a:rPr lang="ko-KR" altLang="en-US" sz="5600" b="0" dirty="0" smtClean="0">
                <a:solidFill>
                  <a:prstClr val="white"/>
                </a:solidFill>
              </a:rPr>
              <a:t>십</a:t>
            </a:r>
            <a:endParaRPr sz="5600" b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수평선B" pitchFamily="18" charset="-127"/>
                <a:ea typeface="HY수평선B" pitchFamily="18" charset="-127"/>
              </a:rPr>
              <a:t>코칭</a:t>
            </a:r>
            <a:r>
              <a:rPr lang="ko-KR" altLang="en-US" dirty="0" smtClean="0">
                <a:latin typeface="HY수평선B" pitchFamily="18" charset="-127"/>
                <a:ea typeface="HY수평선B" pitchFamily="18" charset="-127"/>
              </a:rPr>
              <a:t> 프로파일 </a:t>
            </a:r>
            <a:endParaRPr lang="ko-KR" altLang="en-US" dirty="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1643042" y="1071546"/>
            <a:ext cx="5328592" cy="5112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2939186" y="2295682"/>
            <a:ext cx="2785640" cy="27564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>
            <a:stCxn id="4" idx="0"/>
            <a:endCxn id="4" idx="4"/>
          </p:cNvCxnSpPr>
          <p:nvPr/>
        </p:nvCxnSpPr>
        <p:spPr>
          <a:xfrm>
            <a:off x="4307338" y="1071546"/>
            <a:ext cx="0" cy="5112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>
            <a:stCxn id="4" idx="2"/>
            <a:endCxn id="4" idx="6"/>
          </p:cNvCxnSpPr>
          <p:nvPr/>
        </p:nvCxnSpPr>
        <p:spPr>
          <a:xfrm>
            <a:off x="1643042" y="3627830"/>
            <a:ext cx="53285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>
            <a:stCxn id="4" idx="7"/>
            <a:endCxn id="4" idx="3"/>
          </p:cNvCxnSpPr>
          <p:nvPr/>
        </p:nvCxnSpPr>
        <p:spPr>
          <a:xfrm flipH="1">
            <a:off x="2423397" y="1820264"/>
            <a:ext cx="3767882" cy="36151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>
            <a:stCxn id="4" idx="1"/>
            <a:endCxn id="4" idx="5"/>
          </p:cNvCxnSpPr>
          <p:nvPr/>
        </p:nvCxnSpPr>
        <p:spPr>
          <a:xfrm>
            <a:off x="2423397" y="1820264"/>
            <a:ext cx="3767882" cy="36151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smtClean="0">
                <a:ea typeface="맑은 고딕"/>
              </a:rPr>
              <a:t>전환적 리더십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dirty="0" smtClean="0">
                <a:cs typeface="+mn-cs"/>
              </a:rPr>
              <a:t>전환적인</a:t>
            </a:r>
            <a:r>
              <a:rPr altLang="en-US" dirty="0" smtClean="0">
                <a:cs typeface="+mn-cs"/>
              </a:rPr>
              <a:t> 리더들</a:t>
            </a:r>
            <a:r>
              <a:rPr lang="ko-KR" altLang="en-US" dirty="0" smtClean="0">
                <a:cs typeface="+mn-cs"/>
              </a:rPr>
              <a:t>이 적용하는</a:t>
            </a:r>
            <a:r>
              <a:rPr altLang="en-US" dirty="0" smtClean="0">
                <a:cs typeface="+mn-cs"/>
              </a:rPr>
              <a:t> </a:t>
            </a:r>
            <a:r>
              <a:rPr altLang="en-US" dirty="0" smtClean="0">
                <a:cs typeface="+mn-cs"/>
              </a:rPr>
              <a:t>네 가지 전략</a:t>
            </a:r>
            <a:endParaRPr lang="en-US" altLang="ko-KR" dirty="0" smtClean="0"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dirty="0" smtClean="0">
                <a:cs typeface="+mn-cs"/>
              </a:rPr>
              <a:t>Attention through vision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dirty="0" smtClean="0">
                <a:cs typeface="+mn-cs"/>
              </a:rPr>
              <a:t>Meaning through communication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dirty="0" smtClean="0">
                <a:cs typeface="+mn-cs"/>
              </a:rPr>
              <a:t>Trust through positioning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dirty="0" smtClean="0">
                <a:cs typeface="+mn-cs"/>
              </a:rPr>
              <a:t>Deployment of self through positive </a:t>
            </a:r>
            <a:r>
              <a:rPr lang="en-US" altLang="ko-KR" dirty="0" smtClean="0">
                <a:cs typeface="+mn-cs"/>
              </a:rPr>
              <a:t>self-regard</a:t>
            </a:r>
            <a:br>
              <a:rPr lang="en-US" altLang="ko-KR" dirty="0" smtClean="0">
                <a:cs typeface="+mn-cs"/>
              </a:rPr>
            </a:br>
            <a:endParaRPr lang="en-US" altLang="ko-KR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altLang="en-US" dirty="0" smtClean="0">
                <a:cs typeface="+mn-cs"/>
              </a:rPr>
              <a:t>뛰어난 리더의 성패는 추종자들을 통해 알 수 있다</a:t>
            </a:r>
            <a:r>
              <a:rPr lang="en-US" altLang="ko-KR" dirty="0" smtClean="0">
                <a:cs typeface="+mn-cs"/>
              </a:rPr>
              <a:t>(</a:t>
            </a:r>
            <a:r>
              <a:rPr lang="en-US" altLang="ko-KR" dirty="0" err="1" smtClean="0">
                <a:cs typeface="+mn-cs"/>
              </a:rPr>
              <a:t>DePree</a:t>
            </a:r>
            <a:r>
              <a:rPr lang="en-US" altLang="ko-KR" dirty="0" smtClean="0">
                <a:cs typeface="+mn-cs"/>
              </a:rPr>
              <a:t>, 1987). </a:t>
            </a:r>
            <a:endParaRPr alt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수평선B" pitchFamily="18" charset="-127"/>
                <a:ea typeface="HY수평선B" pitchFamily="18" charset="-127"/>
              </a:rPr>
              <a:t>전환적</a:t>
            </a:r>
            <a:r>
              <a:rPr lang="en-US" altLang="ko-KR" dirty="0" smtClean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ko-KR" altLang="en-US" dirty="0" smtClean="0">
                <a:latin typeface="HY수평선B" pitchFamily="18" charset="-127"/>
                <a:ea typeface="HY수평선B" pitchFamily="18" charset="-127"/>
              </a:rPr>
              <a:t>리더로 가는 길</a:t>
            </a:r>
            <a:endParaRPr lang="ko-KR" altLang="en-US" dirty="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5076056" y="1412776"/>
            <a:ext cx="468052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수평선B" pitchFamily="18" charset="-127"/>
                <a:ea typeface="HY수평선B" pitchFamily="18" charset="-127"/>
                <a:cs typeface="+mn-cs"/>
              </a:rPr>
              <a:t>매력적이면서 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수평선B" pitchFamily="18" charset="-127"/>
              <a:ea typeface="HY수평선B" pitchFamily="18" charset="-127"/>
              <a:cs typeface="+mn-cs"/>
            </a:endParaRPr>
          </a:p>
          <a:p>
            <a:pPr marL="365760" marR="0" lvl="0" indent="-283464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altLang="ko-KR" sz="2800" dirty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en-US" altLang="ko-KR" sz="2800" dirty="0" smtClean="0">
                <a:latin typeface="HY수평선B" pitchFamily="18" charset="-127"/>
                <a:ea typeface="HY수평선B" pitchFamily="18" charset="-127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수평선B" pitchFamily="18" charset="-127"/>
                <a:ea typeface="HY수평선B" pitchFamily="18" charset="-127"/>
                <a:cs typeface="+mn-cs"/>
              </a:rPr>
              <a:t>실현 가능한 비전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수평선B" pitchFamily="18" charset="-127"/>
              <a:ea typeface="HY수평선B" pitchFamily="18" charset="-127"/>
              <a:cs typeface="+mn-cs"/>
            </a:endParaRPr>
          </a:p>
          <a:p>
            <a:pPr marL="365760" marR="0" lvl="0" indent="-283464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US" altLang="ko-KR" sz="2800" dirty="0" smtClean="0">
              <a:latin typeface="HY수평선B" pitchFamily="18" charset="-127"/>
              <a:ea typeface="HY수평선B" pitchFamily="18" charset="-127"/>
            </a:endParaRPr>
          </a:p>
          <a:p>
            <a:pPr marL="365760" marR="0" lvl="0" indent="-283464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ko-KR" altLang="en-US" sz="2800" dirty="0" smtClean="0">
                <a:latin typeface="HY수평선B" pitchFamily="18" charset="-127"/>
                <a:ea typeface="HY수평선B" pitchFamily="18" charset="-127"/>
              </a:rPr>
              <a:t>사회적 건축가</a:t>
            </a:r>
            <a:endParaRPr lang="en-US" altLang="ko-KR" sz="2800" dirty="0" smtClean="0">
              <a:latin typeface="HY수평선B" pitchFamily="18" charset="-127"/>
              <a:ea typeface="HY수평선B" pitchFamily="18" charset="-127"/>
            </a:endParaRPr>
          </a:p>
          <a:p>
            <a:pPr marL="365760" marR="0" lvl="0" indent="-283464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수평선B" pitchFamily="18" charset="-127"/>
              <a:ea typeface="HY수평선B" pitchFamily="18" charset="-127"/>
              <a:cs typeface="+mn-cs"/>
            </a:endParaRPr>
          </a:p>
          <a:p>
            <a:pPr marL="365760" marR="0" lvl="0" indent="-283464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수평선B" pitchFamily="18" charset="-127"/>
                <a:ea typeface="HY수평선B" pitchFamily="18" charset="-127"/>
                <a:cs typeface="+mn-cs"/>
              </a:rPr>
              <a:t>신뢰구축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수평선B" pitchFamily="18" charset="-127"/>
              <a:ea typeface="HY수평선B" pitchFamily="18" charset="-127"/>
              <a:cs typeface="+mn-cs"/>
            </a:endParaRPr>
          </a:p>
          <a:p>
            <a:pPr marL="365760" marR="0" lvl="0" indent="-283464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en-US" altLang="ko-KR" sz="2800" dirty="0" smtClean="0">
              <a:latin typeface="HY수평선B" pitchFamily="18" charset="-127"/>
              <a:ea typeface="HY수평선B" pitchFamily="18" charset="-127"/>
            </a:endParaRPr>
          </a:p>
          <a:p>
            <a:pPr marL="365760" marR="0" lvl="0" indent="-283464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ko-KR" altLang="en-US" sz="2800" dirty="0" smtClean="0">
                <a:latin typeface="HY수평선B" pitchFamily="18" charset="-127"/>
                <a:ea typeface="HY수평선B" pitchFamily="18" charset="-127"/>
              </a:rPr>
              <a:t>창조적 개발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수평선B" pitchFamily="18" charset="-127"/>
              <a:ea typeface="HY수평선B" pitchFamily="18" charset="-127"/>
              <a:cs typeface="+mn-cs"/>
            </a:endParaRPr>
          </a:p>
        </p:txBody>
      </p:sp>
      <p:pic>
        <p:nvPicPr>
          <p:cNvPr id="39938" name="Picture 2" descr="http://postfiles13.naver.net/20100226_252/jwhy90_1267113535824S2Cor_jpg/pyh2010022104660001300_p2_jwhy90.jpg?type=w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3143272" cy="442199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5400" dirty="0" smtClean="0"/>
              <a:t>어떻게 </a:t>
            </a:r>
            <a:r>
              <a:rPr lang="en-US" altLang="ko-KR" sz="5400" dirty="0" smtClean="0"/>
              <a:t>5P</a:t>
            </a:r>
            <a:r>
              <a:rPr lang="ko-KR" altLang="en-US" sz="5400" dirty="0" smtClean="0"/>
              <a:t>를 기를 수 있을까</a:t>
            </a:r>
            <a:r>
              <a:rPr lang="en-US" altLang="ko-KR" sz="5400" dirty="0" smtClean="0"/>
              <a:t>?</a:t>
            </a:r>
            <a:endParaRPr lang="ko-KR" altLang="en-US" sz="5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5 WHY’s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1142984"/>
            <a:ext cx="426733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57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5400" dirty="0" smtClean="0"/>
              <a:t>어떻게 </a:t>
            </a:r>
            <a:r>
              <a:rPr lang="en-US" altLang="ko-KR" sz="5400" dirty="0" smtClean="0"/>
              <a:t>5P</a:t>
            </a:r>
            <a:r>
              <a:rPr lang="ko-KR" altLang="en-US" sz="5400" dirty="0" smtClean="0"/>
              <a:t>를 기를 수 있을까</a:t>
            </a:r>
            <a:r>
              <a:rPr lang="en-US" altLang="ko-KR" sz="5400" dirty="0" smtClean="0"/>
              <a:t>?</a:t>
            </a:r>
            <a:endParaRPr lang="ko-KR" altLang="en-US" sz="5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Gratitude Visit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1928802"/>
            <a:ext cx="5432749" cy="407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23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5400" dirty="0" smtClean="0"/>
              <a:t>어떻게 </a:t>
            </a:r>
            <a:r>
              <a:rPr lang="en-US" altLang="ko-KR" sz="5400" dirty="0" smtClean="0"/>
              <a:t>5P</a:t>
            </a:r>
            <a:r>
              <a:rPr lang="ko-KR" altLang="en-US" sz="5400" dirty="0" smtClean="0"/>
              <a:t>를 기를 수 있을까</a:t>
            </a:r>
            <a:r>
              <a:rPr lang="en-US" altLang="ko-KR" sz="5400" dirty="0" smtClean="0"/>
              <a:t>?</a:t>
            </a:r>
            <a:endParaRPr lang="ko-KR" altLang="en-US" sz="5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Counting Blessings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2143116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23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4900" dirty="0" err="1" smtClean="0"/>
              <a:t>로저</a:t>
            </a:r>
            <a:r>
              <a:rPr lang="ko-KR" altLang="en-US" sz="4900" dirty="0" smtClean="0"/>
              <a:t> </a:t>
            </a:r>
            <a:r>
              <a:rPr lang="ko-KR" altLang="en-US" sz="4900" dirty="0" err="1" smtClean="0"/>
              <a:t>배니스터</a:t>
            </a:r>
            <a:r>
              <a:rPr lang="ko-KR" altLang="en-US" sz="4900" dirty="0" smtClean="0"/>
              <a:t> 이야기</a:t>
            </a:r>
            <a:endParaRPr lang="ko-KR" altLang="en-US" sz="49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4392488" cy="3429395"/>
          </a:xfrm>
        </p:spPr>
      </p:pic>
    </p:spTree>
    <p:extLst>
      <p:ext uri="{BB962C8B-B14F-4D97-AF65-F5344CB8AC3E}">
        <p14:creationId xmlns:p14="http://schemas.microsoft.com/office/powerpoint/2010/main" val="130216238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4900" dirty="0" err="1" smtClean="0"/>
              <a:t>무라카미</a:t>
            </a:r>
            <a:r>
              <a:rPr lang="ko-KR" altLang="en-US" sz="4900" dirty="0" smtClean="0"/>
              <a:t> </a:t>
            </a:r>
            <a:r>
              <a:rPr lang="ko-KR" altLang="en-US" sz="4900" dirty="0" err="1" smtClean="0"/>
              <a:t>하루키</a:t>
            </a:r>
            <a:r>
              <a:rPr lang="ko-KR" altLang="en-US" sz="4900" dirty="0" smtClean="0"/>
              <a:t> 이야기</a:t>
            </a:r>
            <a:endParaRPr lang="ko-KR" altLang="en-US" sz="49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5039444" cy="3675830"/>
          </a:xfrm>
        </p:spPr>
      </p:pic>
    </p:spTree>
    <p:extLst>
      <p:ext uri="{BB962C8B-B14F-4D97-AF65-F5344CB8AC3E}">
        <p14:creationId xmlns:p14="http://schemas.microsoft.com/office/powerpoint/2010/main" val="132316462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5400" dirty="0" smtClean="0"/>
              <a:t>질의 응답</a:t>
            </a:r>
            <a:endParaRPr lang="ko-KR" altLang="en-US" sz="5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2060848"/>
            <a:ext cx="4402832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dirty="0" smtClean="0"/>
              <a:t>ychung@sogang.ac.kr</a:t>
            </a:r>
          </a:p>
          <a:p>
            <a:pPr marL="0" indent="0">
              <a:buNone/>
            </a:pPr>
            <a:r>
              <a:rPr lang="en-US" altLang="ko-KR" sz="2800" dirty="0" smtClean="0"/>
              <a:t>yongchulchung@gmail.com</a:t>
            </a:r>
          </a:p>
          <a:p>
            <a:pPr marL="0" indent="0">
              <a:buNone/>
            </a:pPr>
            <a:endParaRPr lang="en-US" altLang="ko-KR" sz="3600" dirty="0" smtClean="0"/>
          </a:p>
          <a:p>
            <a:pPr marL="0" indent="0">
              <a:buNone/>
            </a:pPr>
            <a:r>
              <a:rPr lang="en-US" altLang="ko-KR" sz="3600" dirty="0" smtClean="0"/>
              <a:t>www. </a:t>
            </a:r>
            <a:r>
              <a:rPr lang="en-US" altLang="ko-KR" sz="3600" dirty="0"/>
              <a:t>k</a:t>
            </a:r>
            <a:r>
              <a:rPr lang="en-US" altLang="ko-KR" sz="3600" dirty="0" smtClean="0"/>
              <a:t>sprc.co.kr</a:t>
            </a:r>
            <a:endParaRPr lang="ko-KR" altLang="en-US" sz="36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545190" cy="354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57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5400" dirty="0" smtClean="0"/>
              <a:t>목</a:t>
            </a:r>
            <a:r>
              <a:rPr lang="ko-KR" altLang="en-US" sz="5400" dirty="0"/>
              <a:t>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altLang="en-US" sz="3600" dirty="0" smtClean="0"/>
              <a:t>코치</a:t>
            </a:r>
            <a:r>
              <a:rPr lang="ko-KR" altLang="en-US" sz="3600" dirty="0" smtClean="0"/>
              <a:t>의 두 가지 마음</a:t>
            </a:r>
            <a:endParaRPr lang="en-US" altLang="ko-KR" sz="3600" dirty="0" smtClean="0"/>
          </a:p>
          <a:p>
            <a:r>
              <a:rPr altLang="en-US" sz="3600" dirty="0" smtClean="0"/>
              <a:t>기르는</a:t>
            </a:r>
            <a:r>
              <a:rPr lang="en-US" altLang="en-US" sz="3600" dirty="0" smtClean="0"/>
              <a:t> </a:t>
            </a:r>
            <a:r>
              <a:rPr altLang="en-US" sz="3600" dirty="0" smtClean="0"/>
              <a:t>코치</a:t>
            </a:r>
            <a:r>
              <a:rPr lang="ko-KR" altLang="en-US" sz="3600" dirty="0" smtClean="0"/>
              <a:t>의 목표</a:t>
            </a:r>
            <a:endParaRPr lang="en-US" altLang="ko-KR" sz="3600" dirty="0" smtClean="0"/>
          </a:p>
          <a:p>
            <a:r>
              <a:rPr lang="ko-KR" altLang="en-US" sz="3600" dirty="0" smtClean="0"/>
              <a:t>좋은 </a:t>
            </a:r>
            <a:r>
              <a:rPr altLang="en-US" sz="3600" dirty="0" smtClean="0"/>
              <a:t>코치</a:t>
            </a:r>
            <a:r>
              <a:rPr lang="ko-KR" altLang="en-US" sz="3600" dirty="0" smtClean="0"/>
              <a:t>가 가지고 있는 것들 </a:t>
            </a:r>
            <a:endParaRPr lang="en-US" altLang="ko-KR" sz="3600" dirty="0"/>
          </a:p>
          <a:p>
            <a:r>
              <a:rPr altLang="en-US" sz="3600" dirty="0" smtClean="0"/>
              <a:t>전환적 리더십</a:t>
            </a:r>
            <a:endParaRPr lang="en-US" altLang="en-US" sz="3600" dirty="0" smtClean="0"/>
          </a:p>
          <a:p>
            <a:r>
              <a:rPr lang="ko-KR" altLang="en-US" sz="3600" dirty="0" smtClean="0"/>
              <a:t>그것들을 어떻게 가질 수 있을까</a:t>
            </a:r>
            <a:r>
              <a:rPr lang="en-US" altLang="ko-KR" sz="3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5588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altLang="en-US" sz="4800" dirty="0" smtClean="0"/>
              <a:t>코치</a:t>
            </a:r>
            <a:r>
              <a:rPr lang="ko-KR" altLang="en-US" sz="4800" dirty="0" smtClean="0"/>
              <a:t>가 가져야 할 </a:t>
            </a:r>
            <a:r>
              <a:rPr lang="ko-KR" altLang="en-US" sz="4800" dirty="0" smtClean="0"/>
              <a:t> 두 가지 마음</a:t>
            </a:r>
            <a:endParaRPr lang="ko-KR" altLang="en-US" sz="4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49474"/>
            <a:ext cx="2939028" cy="303729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98" y="1630408"/>
            <a:ext cx="4454050" cy="3056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86392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열린 마음 </a:t>
            </a:r>
            <a:r>
              <a:rPr lang="en-US" altLang="ko-KR" dirty="0" smtClean="0"/>
              <a:t>– Doc </a:t>
            </a:r>
            <a:r>
              <a:rPr lang="en-US" altLang="ko-KR" dirty="0" err="1" smtClean="0"/>
              <a:t>Counsilman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8004" y="486392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돌보</a:t>
            </a:r>
            <a:r>
              <a:rPr lang="ko-KR" altLang="en-US" dirty="0"/>
              <a:t>는</a:t>
            </a:r>
            <a:r>
              <a:rPr lang="ko-KR" altLang="en-US" dirty="0" smtClean="0"/>
              <a:t> 마음 </a:t>
            </a:r>
            <a:r>
              <a:rPr lang="en-US" altLang="ko-KR" dirty="0" smtClean="0"/>
              <a:t>– John Wooden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1657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sz="4000" smtClean="0"/>
              <a:t>이기는 코치 혹은 기르는 코치</a:t>
            </a:r>
            <a:endParaRPr lang="ko-KR" altLang="en-US" sz="4000" dirty="0"/>
          </a:p>
        </p:txBody>
      </p:sp>
      <p:pic>
        <p:nvPicPr>
          <p:cNvPr id="57346" name="Picture 2" descr="http://cfile3.uf.tistory.com/image/114F395A4DCC25050891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1324999"/>
            <a:ext cx="3549364" cy="5072098"/>
          </a:xfrm>
          <a:prstGeom prst="rect">
            <a:avLst/>
          </a:prstGeom>
          <a:noFill/>
        </p:spPr>
      </p:pic>
      <p:pic>
        <p:nvPicPr>
          <p:cNvPr id="57348" name="Picture 4" descr="https://encrypted-tbn1.gstatic.com/images?q=tbn:ANd9GcTDqKFV9Ddegk8Oi6N4GDgv4t_vKVBGQUJN_sml4iE2xWC80yTt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268760"/>
            <a:ext cx="4286260" cy="2400306"/>
          </a:xfrm>
          <a:prstGeom prst="rect">
            <a:avLst/>
          </a:prstGeom>
          <a:noFill/>
        </p:spPr>
      </p:pic>
      <p:pic>
        <p:nvPicPr>
          <p:cNvPr id="57352" name="Picture 8" descr="http://img.imnews.imbc.com/news/2013/sports/article/__icsFiles/afieldfile/2013/05/08/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3861048"/>
            <a:ext cx="428628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en-US" sz="5400" smtClean="0"/>
              <a:t>기르는 코치</a:t>
            </a:r>
            <a:r>
              <a:rPr lang="ko-KR" altLang="en-US" sz="5400" dirty="0" smtClean="0"/>
              <a:t>의 목표 </a:t>
            </a:r>
            <a:endParaRPr lang="ko-KR" altLang="en-US" sz="5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altLang="en-US" sz="3600" smtClean="0"/>
              <a:t>선수</a:t>
            </a:r>
            <a:r>
              <a:rPr lang="ko-KR" altLang="en-US" sz="3600" dirty="0" smtClean="0"/>
              <a:t>의 </a:t>
            </a:r>
            <a:r>
              <a:rPr lang="en-US" altLang="ko-KR" sz="3600" dirty="0" smtClean="0"/>
              <a:t>Well-being</a:t>
            </a:r>
            <a:r>
              <a:rPr lang="ko-KR" altLang="en-US" sz="3600" dirty="0" smtClean="0"/>
              <a:t> 혹은 </a:t>
            </a:r>
            <a:r>
              <a:rPr lang="en-US" altLang="ko-KR" sz="3600" dirty="0" smtClean="0"/>
              <a:t>Well-becoming</a:t>
            </a:r>
            <a:br>
              <a:rPr lang="en-US" altLang="ko-KR" sz="3600" dirty="0" smtClean="0"/>
            </a:br>
            <a:endParaRPr lang="en-US" altLang="ko-KR" sz="3600" dirty="0" smtClean="0"/>
          </a:p>
          <a:p>
            <a:pPr lvl="1"/>
            <a:r>
              <a:rPr lang="en-US" altLang="ko-KR" sz="3200" dirty="0" smtClean="0"/>
              <a:t>P (Positive Emotion) – </a:t>
            </a:r>
            <a:r>
              <a:rPr lang="ko-KR" altLang="en-US" sz="3200" dirty="0" smtClean="0"/>
              <a:t>긍정적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정서</a:t>
            </a:r>
            <a:endParaRPr lang="en-US" altLang="ko-KR" sz="3200" dirty="0" smtClean="0"/>
          </a:p>
          <a:p>
            <a:pPr lvl="1"/>
            <a:r>
              <a:rPr lang="en-US" altLang="ko-KR" sz="3200" dirty="0" smtClean="0"/>
              <a:t>E (Engagement) – </a:t>
            </a:r>
            <a:r>
              <a:rPr lang="ko-KR" altLang="en-US" sz="3200" dirty="0" smtClean="0"/>
              <a:t>약혼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교전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몰입</a:t>
            </a:r>
            <a:endParaRPr lang="en-US" altLang="ko-KR" sz="3200" dirty="0" smtClean="0"/>
          </a:p>
          <a:p>
            <a:pPr lvl="1"/>
            <a:r>
              <a:rPr lang="en-US" altLang="ko-KR" sz="3200" dirty="0" smtClean="0"/>
              <a:t>R (Relationship) – </a:t>
            </a:r>
            <a:r>
              <a:rPr lang="ko-KR" altLang="en-US" sz="3200" dirty="0" smtClean="0"/>
              <a:t>긍정적 관계</a:t>
            </a:r>
            <a:endParaRPr lang="en-US" altLang="ko-KR" sz="3200" dirty="0" smtClean="0"/>
          </a:p>
          <a:p>
            <a:pPr lvl="1"/>
            <a:r>
              <a:rPr lang="en-US" altLang="ko-KR" sz="3200" dirty="0" smtClean="0"/>
              <a:t>M (Meaning) – </a:t>
            </a:r>
            <a:r>
              <a:rPr lang="ko-KR" altLang="en-US" sz="3200" dirty="0" smtClean="0"/>
              <a:t>의미</a:t>
            </a:r>
            <a:endParaRPr lang="en-US" altLang="ko-KR" sz="3200" dirty="0" smtClean="0"/>
          </a:p>
          <a:p>
            <a:pPr lvl="1"/>
            <a:r>
              <a:rPr lang="en-US" altLang="ko-KR" sz="3200" dirty="0" smtClean="0"/>
              <a:t>A (Achievement) – </a:t>
            </a:r>
            <a:r>
              <a:rPr lang="ko-KR" altLang="en-US" sz="3200" dirty="0" smtClean="0"/>
              <a:t>성취        </a:t>
            </a:r>
            <a:r>
              <a:rPr lang="en-US" altLang="ko-KR" sz="3200" dirty="0" smtClean="0"/>
              <a:t>	   </a:t>
            </a:r>
            <a:r>
              <a:rPr lang="ko-KR" altLang="en-US" sz="3200" dirty="0" smtClean="0"/>
              <a:t> </a:t>
            </a:r>
            <a:r>
              <a:rPr lang="en-US" altLang="ko-KR" sz="2400" dirty="0" smtClean="0"/>
              <a:t>(Seligman, 2012)</a:t>
            </a:r>
          </a:p>
        </p:txBody>
      </p:sp>
    </p:spTree>
    <p:extLst>
      <p:ext uri="{BB962C8B-B14F-4D97-AF65-F5344CB8AC3E}">
        <p14:creationId xmlns:p14="http://schemas.microsoft.com/office/powerpoint/2010/main" val="3871657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75178"/>
            <a:ext cx="3110458" cy="470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517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00" y="557214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NEGATIVITY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500063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POSITIVITY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071538" y="5572140"/>
            <a:ext cx="20882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657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en-US" sz="4900" smtClean="0"/>
              <a:t>기르는</a:t>
            </a:r>
            <a:r>
              <a:rPr lang="ko-KR" altLang="en-US" sz="4900" dirty="0" smtClean="0"/>
              <a:t> </a:t>
            </a:r>
            <a:r>
              <a:rPr altLang="en-US" sz="4900" smtClean="0"/>
              <a:t>코치</a:t>
            </a:r>
            <a:r>
              <a:rPr lang="ko-KR" altLang="en-US" sz="4900" dirty="0" smtClean="0"/>
              <a:t>가 가지고 있는 것들</a:t>
            </a:r>
            <a:r>
              <a:rPr lang="en-US" altLang="ko-KR" sz="4900" dirty="0" smtClean="0"/>
              <a:t>? </a:t>
            </a:r>
            <a:endParaRPr lang="ko-KR" altLang="en-US" sz="5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2000240"/>
            <a:ext cx="8786874" cy="4125923"/>
          </a:xfrm>
        </p:spPr>
        <p:txBody>
          <a:bodyPr>
            <a:normAutofit/>
          </a:bodyPr>
          <a:lstStyle/>
          <a:p>
            <a:r>
              <a:rPr lang="en-US" altLang="ko-KR" sz="3800" dirty="0" smtClean="0"/>
              <a:t>Passion (</a:t>
            </a:r>
            <a:r>
              <a:rPr lang="ko-KR" altLang="en-US" sz="3800" dirty="0" smtClean="0"/>
              <a:t>열정</a:t>
            </a:r>
            <a:r>
              <a:rPr lang="en-US" altLang="ko-KR" sz="3800" dirty="0" smtClean="0"/>
              <a:t>)</a:t>
            </a:r>
          </a:p>
          <a:p>
            <a:r>
              <a:rPr lang="en-US" altLang="ko-KR" sz="3800" dirty="0" smtClean="0"/>
              <a:t>Purpose/Mission (</a:t>
            </a:r>
            <a:r>
              <a:rPr lang="ko-KR" altLang="en-US" sz="3800" dirty="0" smtClean="0"/>
              <a:t>목적</a:t>
            </a:r>
            <a:r>
              <a:rPr lang="en-US" altLang="ko-KR" sz="3800" dirty="0" smtClean="0"/>
              <a:t>/</a:t>
            </a:r>
            <a:r>
              <a:rPr lang="ko-KR" altLang="en-US" sz="3800" dirty="0" smtClean="0"/>
              <a:t>미션</a:t>
            </a:r>
            <a:r>
              <a:rPr lang="en-US" altLang="ko-KR" sz="3800" dirty="0" smtClean="0"/>
              <a:t>)</a:t>
            </a:r>
          </a:p>
          <a:p>
            <a:r>
              <a:rPr lang="en-US" altLang="ko-KR" sz="3800" dirty="0" smtClean="0"/>
              <a:t>Positivity (</a:t>
            </a:r>
            <a:r>
              <a:rPr lang="ko-KR" altLang="en-US" sz="3800" dirty="0" smtClean="0"/>
              <a:t>밝</a:t>
            </a:r>
            <a:r>
              <a:rPr lang="ko-KR" altLang="en-US" sz="3800" dirty="0"/>
              <a:t>음</a:t>
            </a:r>
            <a:r>
              <a:rPr lang="en-US" altLang="ko-KR" sz="3800" dirty="0" smtClean="0"/>
              <a:t>)</a:t>
            </a:r>
          </a:p>
          <a:p>
            <a:r>
              <a:rPr lang="en-US" altLang="ko-KR" sz="3800" dirty="0" smtClean="0"/>
              <a:t>Plasticity (</a:t>
            </a:r>
            <a:r>
              <a:rPr lang="ko-KR" altLang="en-US" sz="3800" dirty="0" smtClean="0"/>
              <a:t>말랑거림</a:t>
            </a:r>
            <a:r>
              <a:rPr lang="en-US" altLang="ko-KR" sz="3800" dirty="0" smtClean="0"/>
              <a:t>)</a:t>
            </a:r>
          </a:p>
          <a:p>
            <a:r>
              <a:rPr lang="en-US" altLang="ko-KR" sz="3800" dirty="0"/>
              <a:t>Patience (</a:t>
            </a:r>
            <a:r>
              <a:rPr lang="ko-KR" altLang="en-US" sz="3800" dirty="0"/>
              <a:t>버티기</a:t>
            </a:r>
            <a:r>
              <a:rPr lang="en-US" altLang="ko-KR" sz="3800" dirty="0"/>
              <a:t>) </a:t>
            </a:r>
          </a:p>
          <a:p>
            <a:endParaRPr lang="en-US" altLang="ko-KR" sz="3600" dirty="0" smtClean="0"/>
          </a:p>
          <a:p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716573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4400" b="1" dirty="0" err="1" smtClean="0">
                <a:cs typeface="+mj-cs"/>
              </a:rPr>
              <a:t>코칭</a:t>
            </a:r>
            <a:r>
              <a:rPr lang="ko-KR" altLang="en-US" sz="4400" b="1" dirty="0" smtClean="0">
                <a:cs typeface="+mj-cs"/>
              </a:rPr>
              <a:t> </a:t>
            </a:r>
            <a:r>
              <a:rPr altLang="en-US" sz="4400" b="1" dirty="0" smtClean="0">
                <a:cs typeface="+mj-cs"/>
              </a:rPr>
              <a:t>리더십이란</a:t>
            </a:r>
            <a:r>
              <a:rPr lang="en-US" altLang="ko-KR" sz="4400" b="1" dirty="0" smtClean="0">
                <a:cs typeface="+mj-cs"/>
              </a:rPr>
              <a:t>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20888"/>
            <a:ext cx="8229600" cy="187248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ko-KR" dirty="0" smtClean="0">
                <a:latin typeface="Arial" charset="0"/>
                <a:cs typeface="+mn-cs"/>
              </a:rPr>
              <a:t>“</a:t>
            </a:r>
            <a:r>
              <a:rPr lang="ko-KR" altLang="en-US" dirty="0" smtClean="0">
                <a:latin typeface="Arial" charset="0"/>
                <a:cs typeface="+mn-cs"/>
              </a:rPr>
              <a:t>코치가 </a:t>
            </a:r>
            <a:r>
              <a:rPr altLang="en-US" u="sng" dirty="0" smtClean="0">
                <a:cs typeface="+mn-cs"/>
              </a:rPr>
              <a:t>목표를</a:t>
            </a:r>
            <a:r>
              <a:rPr altLang="en-US" dirty="0" smtClean="0">
                <a:cs typeface="+mn-cs"/>
              </a:rPr>
              <a:t> </a:t>
            </a:r>
            <a:r>
              <a:rPr altLang="en-US" dirty="0" smtClean="0">
                <a:cs typeface="+mn-cs"/>
              </a:rPr>
              <a:t>달성하기 위해 </a:t>
            </a:r>
            <a:r>
              <a:rPr lang="ko-KR" altLang="en-US" dirty="0" smtClean="0">
                <a:cs typeface="+mn-cs"/>
              </a:rPr>
              <a:t>선</a:t>
            </a:r>
            <a:r>
              <a:rPr lang="ko-KR" altLang="en-US" dirty="0">
                <a:cs typeface="+mn-cs"/>
              </a:rPr>
              <a:t>수</a:t>
            </a:r>
            <a:r>
              <a:rPr altLang="en-US" dirty="0" smtClean="0">
                <a:cs typeface="+mn-cs"/>
              </a:rPr>
              <a:t>들의 </a:t>
            </a:r>
            <a:r>
              <a:rPr altLang="en-US" dirty="0" smtClean="0">
                <a:cs typeface="+mn-cs"/>
              </a:rPr>
              <a:t>모임인 </a:t>
            </a:r>
            <a:r>
              <a:rPr lang="ko-KR" altLang="en-US" dirty="0" smtClean="0">
                <a:cs typeface="+mn-cs"/>
              </a:rPr>
              <a:t>팀</a:t>
            </a:r>
            <a:r>
              <a:rPr altLang="en-US" dirty="0" smtClean="0">
                <a:cs typeface="+mn-cs"/>
              </a:rPr>
              <a:t>에 </a:t>
            </a:r>
            <a:r>
              <a:rPr altLang="en-US" dirty="0" smtClean="0">
                <a:cs typeface="+mn-cs"/>
              </a:rPr>
              <a:t>대해 </a:t>
            </a:r>
            <a:r>
              <a:rPr altLang="en-US" u="sng" dirty="0" smtClean="0">
                <a:cs typeface="+mn-cs"/>
              </a:rPr>
              <a:t>영향력</a:t>
            </a:r>
            <a:r>
              <a:rPr altLang="en-US" dirty="0" smtClean="0">
                <a:cs typeface="+mn-cs"/>
              </a:rPr>
              <a:t>을 </a:t>
            </a:r>
            <a:r>
              <a:rPr altLang="en-US" dirty="0" smtClean="0">
                <a:cs typeface="+mn-cs"/>
              </a:rPr>
              <a:t>행사하는 과정</a:t>
            </a:r>
            <a:r>
              <a:rPr lang="en-US" altLang="ko-KR" dirty="0">
                <a:latin typeface="Arial" charset="0"/>
              </a:rPr>
              <a:t>” </a:t>
            </a:r>
            <a:endParaRPr lang="en-US" altLang="ko-KR" dirty="0" smtClean="0">
              <a:latin typeface="Arial" charset="0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ko-KR" sz="3600" dirty="0">
                <a:latin typeface="Arial" charset="0"/>
                <a:cs typeface="+mn-cs"/>
              </a:rPr>
              <a:t>	</a:t>
            </a:r>
            <a:r>
              <a:rPr lang="en-US" altLang="ko-KR" sz="3600" dirty="0" smtClean="0">
                <a:latin typeface="Arial" charset="0"/>
                <a:cs typeface="+mn-cs"/>
              </a:rPr>
              <a:t>				</a:t>
            </a:r>
            <a:r>
              <a:rPr lang="en-US" altLang="ko-KR" dirty="0" smtClean="0">
                <a:cs typeface="+mn-cs"/>
              </a:rPr>
              <a:t>(</a:t>
            </a:r>
            <a:r>
              <a:rPr lang="en-US" altLang="ko-KR" dirty="0" err="1" smtClean="0">
                <a:cs typeface="+mn-cs"/>
              </a:rPr>
              <a:t>Northhouse</a:t>
            </a:r>
            <a:r>
              <a:rPr lang="en-US" altLang="ko-KR" dirty="0" smtClean="0">
                <a:cs typeface="+mn-cs"/>
              </a:rPr>
              <a:t>, 2004, p.3)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en-US" sz="4000" b="1" dirty="0" smtClean="0">
                <a:cs typeface="+mj-cs"/>
              </a:rPr>
              <a:t>당신은 어떤 리더입니까</a:t>
            </a:r>
            <a:r>
              <a:rPr lang="en-US" altLang="ko-KR" sz="4000" b="1" dirty="0" smtClean="0">
                <a:cs typeface="+mj-cs"/>
              </a:rPr>
              <a:t>?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268413"/>
            <a:ext cx="3429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PowerPoint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207</Words>
  <Application>Microsoft Office PowerPoint</Application>
  <PresentationFormat>화면 슬라이드 쇼(4:3)</PresentationFormat>
  <Paragraphs>64</Paragraphs>
  <Slides>18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IntroducingPowerPoint2010</vt:lpstr>
      <vt:lpstr>Coaching as an Enabling Art 코/칭/리/더/십</vt:lpstr>
      <vt:lpstr>목차</vt:lpstr>
      <vt:lpstr>코치가 가져야 할  두 가지 마음</vt:lpstr>
      <vt:lpstr>이기는 코치 혹은 기르는 코치</vt:lpstr>
      <vt:lpstr>기르는 코치의 목표 </vt:lpstr>
      <vt:lpstr>PowerPoint 프레젠테이션</vt:lpstr>
      <vt:lpstr>기르는 코치가 가지고 있는 것들? </vt:lpstr>
      <vt:lpstr>코칭 리더십이란?</vt:lpstr>
      <vt:lpstr>당신은 어떤 리더입니까?</vt:lpstr>
      <vt:lpstr>코칭 프로파일 </vt:lpstr>
      <vt:lpstr>전환적 리더십</vt:lpstr>
      <vt:lpstr>전환적 리더로 가는 길</vt:lpstr>
      <vt:lpstr>어떻게 5P를 기를 수 있을까?</vt:lpstr>
      <vt:lpstr>어떻게 5P를 기를 수 있을까?</vt:lpstr>
      <vt:lpstr>어떻게 5P를 기를 수 있을까?</vt:lpstr>
      <vt:lpstr>로저 배니스터 이야기</vt:lpstr>
      <vt:lpstr>무라카미 하루키 이야기</vt:lpstr>
      <vt:lpstr>질의 응답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an Enabling Art LEADERSHIP</dc:title>
  <dc:creator/>
  <cp:lastModifiedBy/>
  <cp:revision>2</cp:revision>
  <dcterms:created xsi:type="dcterms:W3CDTF">2011-02-18T12:56:51Z</dcterms:created>
  <dcterms:modified xsi:type="dcterms:W3CDTF">2015-01-21T23:34:46Z</dcterms:modified>
</cp:coreProperties>
</file>