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</p:sldMasterIdLst>
  <p:notesMasterIdLst>
    <p:notesMasterId r:id="rId24"/>
  </p:notesMasterIdLst>
  <p:handoutMasterIdLst>
    <p:handoutMasterId r:id="rId25"/>
  </p:handoutMasterIdLst>
  <p:sldIdLst>
    <p:sldId id="267" r:id="rId5"/>
    <p:sldId id="338" r:id="rId6"/>
    <p:sldId id="275" r:id="rId7"/>
    <p:sldId id="322" r:id="rId8"/>
    <p:sldId id="284" r:id="rId9"/>
    <p:sldId id="264" r:id="rId10"/>
    <p:sldId id="302" r:id="rId11"/>
    <p:sldId id="333" r:id="rId12"/>
    <p:sldId id="334" r:id="rId13"/>
    <p:sldId id="335" r:id="rId14"/>
    <p:sldId id="336" r:id="rId15"/>
    <p:sldId id="327" r:id="rId16"/>
    <p:sldId id="328" r:id="rId17"/>
    <p:sldId id="329" r:id="rId18"/>
    <p:sldId id="330" r:id="rId19"/>
    <p:sldId id="331" r:id="rId20"/>
    <p:sldId id="300" r:id="rId21"/>
    <p:sldId id="339" r:id="rId22"/>
    <p:sldId id="269" r:id="rId23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81" autoAdjust="0"/>
  </p:normalViewPr>
  <p:slideViewPr>
    <p:cSldViewPr>
      <p:cViewPr>
        <p:scale>
          <a:sx n="89" d="100"/>
          <a:sy n="89" d="100"/>
        </p:scale>
        <p:origin x="-62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50668;&#51088;%20&#51109;&#45824;%20&#54028;&#51068;\&#50668;&#51088;%20&#51109;&#45824;&#45458;&#51060;&#46832;&#44592;%20&#51333;&#54633;&#51088;&#47308;\&#52572;&#50980;&#55148;%20&#45824;&#54924;&#48324;%20&#48708;&#44368;&#51088;&#47308;.xlsx" TargetMode="External"/><Relationship Id="rId2" Type="http://schemas.openxmlformats.org/officeDocument/2006/relationships/image" Target="../media/image20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50668;&#51088;%20&#51109;&#45824;%20&#54028;&#51068;\&#50668;&#51088;%20&#51109;&#45824;&#45458;&#51060;&#46832;&#44592;%20&#51333;&#54633;&#51088;&#47308;\&#52572;&#50980;&#55148;%20&#45824;&#54924;&#48324;%20&#48708;&#44368;&#51088;&#47308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50668;&#51088;%20&#51109;&#45824;%20&#54028;&#51068;\&#50668;&#51088;%20&#51109;&#45824;&#45458;&#51060;&#46832;&#44592;%20&#51333;&#54633;&#51088;&#47308;\&#52572;&#50980;&#55148;%20&#45824;&#54924;&#48324;%20&#48708;&#44368;&#51088;&#47308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50668;&#51088;%20&#51109;&#45824;%20&#54028;&#51068;\&#50668;&#51088;%20&#51109;&#45824;&#45458;&#51060;&#46832;&#44592;%20&#51333;&#54633;&#51088;&#47308;\&#52572;&#50980;&#55148;%20&#45824;&#54924;&#48324;%20&#48708;&#44368;&#51088;&#47308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50668;&#51088;%20&#51109;&#45824;%20&#54028;&#51068;\&#50668;&#51088;%20&#51109;&#45824;&#45458;&#51060;&#46832;&#44592;%20&#51333;&#54633;&#51088;&#47308;\&#52572;&#50980;&#55148;%20&#45824;&#54924;&#48324;%20&#48708;&#44368;&#51088;&#47308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50668;&#51088;%20&#51109;&#45824;%20&#54028;&#51068;\&#50668;&#51088;%20&#51109;&#45824;&#45458;&#51060;&#46832;&#44592;%20&#51333;&#54633;&#51088;&#47308;\&#52572;&#50980;&#55148;%20&#45824;&#54924;&#48324;%20&#48708;&#44368;&#51088;&#47308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50668;&#51088;%20&#51109;&#45824;%20&#54028;&#51068;\&#50668;&#51088;%20&#51109;&#45824;&#45458;&#51060;&#46832;&#44592;%20&#51333;&#54633;&#51088;&#47308;\&#52572;&#50980;&#55148;%20&#45824;&#54924;&#48324;%20&#48708;&#44368;&#51088;&#47308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My%20Documents\&#45348;&#51060;&#53944;&#50728;%20&#48155;&#51008;%20&#54028;&#51068;\&#52572;&#50980;&#55148;%20&#45824;&#54924;&#48324;%20&#48708;&#44368;&#51088;&#47308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50668;&#51088;%20&#51109;&#45824;%20&#54028;&#51068;\&#50668;&#51088;%20&#51109;&#45824;&#45458;&#51060;&#46832;&#44592;%20&#51333;&#54633;&#51088;&#47308;\&#52572;&#50980;&#55148;%20&#45824;&#54924;&#48324;%20&#48708;&#44368;&#51088;&#47308;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162849956255468"/>
          <c:y val="5.481748274215778E-2"/>
          <c:w val="0.85309372265966754"/>
          <c:h val="0.73575646249515825"/>
        </c:manualLayout>
      </c:layout>
      <c:bar3DChart>
        <c:barDir val="col"/>
        <c:grouping val="clustered"/>
        <c:ser>
          <c:idx val="0"/>
          <c:order val="0"/>
          <c:tx>
            <c:strRef>
              <c:f>'2d data'!$B$80</c:f>
              <c:strCache>
                <c:ptCount val="1"/>
                <c:pt idx="0">
                  <c:v>4m20cm(국제)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cat>
            <c:strRef>
              <c:f>'2d data'!$A$81:$A$86</c:f>
              <c:strCache>
                <c:ptCount val="6"/>
                <c:pt idx="0">
                  <c:v>1 step</c:v>
                </c:pt>
                <c:pt idx="1">
                  <c:v>2 step</c:v>
                </c:pt>
                <c:pt idx="2">
                  <c:v>3 step</c:v>
                </c:pt>
                <c:pt idx="3">
                  <c:v>4 step</c:v>
                </c:pt>
                <c:pt idx="4">
                  <c:v>5 step</c:v>
                </c:pt>
                <c:pt idx="5">
                  <c:v>6 step</c:v>
                </c:pt>
              </c:strCache>
            </c:strRef>
          </c:cat>
          <c:val>
            <c:numRef>
              <c:f>'2d data'!$B$81:$B$86</c:f>
              <c:numCache>
                <c:formatCode>0_ </c:formatCode>
                <c:ptCount val="6"/>
                <c:pt idx="0">
                  <c:v>187</c:v>
                </c:pt>
                <c:pt idx="1">
                  <c:v>197</c:v>
                </c:pt>
                <c:pt idx="2">
                  <c:v>188</c:v>
                </c:pt>
                <c:pt idx="3">
                  <c:v>201</c:v>
                </c:pt>
                <c:pt idx="4">
                  <c:v>178</c:v>
                </c:pt>
                <c:pt idx="5">
                  <c:v>186</c:v>
                </c:pt>
              </c:numCache>
            </c:numRef>
          </c:val>
        </c:ser>
        <c:ser>
          <c:idx val="1"/>
          <c:order val="1"/>
          <c:tx>
            <c:strRef>
              <c:f>'2d data'!$C$80</c:f>
              <c:strCache>
                <c:ptCount val="1"/>
                <c:pt idx="0">
                  <c:v>4m30cm(대구)</c:v>
                </c:pt>
              </c:strCache>
            </c:strRef>
          </c:tx>
          <c:cat>
            <c:strRef>
              <c:f>'2d data'!$A$81:$A$86</c:f>
              <c:strCache>
                <c:ptCount val="6"/>
                <c:pt idx="0">
                  <c:v>1 step</c:v>
                </c:pt>
                <c:pt idx="1">
                  <c:v>2 step</c:v>
                </c:pt>
                <c:pt idx="2">
                  <c:v>3 step</c:v>
                </c:pt>
                <c:pt idx="3">
                  <c:v>4 step</c:v>
                </c:pt>
                <c:pt idx="4">
                  <c:v>5 step</c:v>
                </c:pt>
                <c:pt idx="5">
                  <c:v>6 step</c:v>
                </c:pt>
              </c:strCache>
            </c:strRef>
          </c:cat>
          <c:val>
            <c:numRef>
              <c:f>'2d data'!$C$81:$C$86</c:f>
              <c:numCache>
                <c:formatCode>0_ </c:formatCode>
                <c:ptCount val="6"/>
                <c:pt idx="0">
                  <c:v>187</c:v>
                </c:pt>
                <c:pt idx="1">
                  <c:v>196</c:v>
                </c:pt>
                <c:pt idx="2">
                  <c:v>187</c:v>
                </c:pt>
                <c:pt idx="3">
                  <c:v>192</c:v>
                </c:pt>
                <c:pt idx="4">
                  <c:v>187</c:v>
                </c:pt>
                <c:pt idx="5">
                  <c:v>120</c:v>
                </c:pt>
              </c:numCache>
            </c:numRef>
          </c:val>
        </c:ser>
        <c:ser>
          <c:idx val="2"/>
          <c:order val="2"/>
          <c:tx>
            <c:strRef>
              <c:f>'2d data'!$D$80</c:f>
              <c:strCache>
                <c:ptCount val="1"/>
                <c:pt idx="0">
                  <c:v>4m(체전)</c:v>
                </c:pt>
              </c:strCache>
            </c:strRef>
          </c:tx>
          <c:cat>
            <c:strRef>
              <c:f>'2d data'!$A$81:$A$86</c:f>
              <c:strCache>
                <c:ptCount val="6"/>
                <c:pt idx="0">
                  <c:v>1 step</c:v>
                </c:pt>
                <c:pt idx="1">
                  <c:v>2 step</c:v>
                </c:pt>
                <c:pt idx="2">
                  <c:v>3 step</c:v>
                </c:pt>
                <c:pt idx="3">
                  <c:v>4 step</c:v>
                </c:pt>
                <c:pt idx="4">
                  <c:v>5 step</c:v>
                </c:pt>
                <c:pt idx="5">
                  <c:v>6 step</c:v>
                </c:pt>
              </c:strCache>
            </c:strRef>
          </c:cat>
          <c:val>
            <c:numRef>
              <c:f>'2d data'!$D$81:$D$86</c:f>
              <c:numCache>
                <c:formatCode>General</c:formatCode>
                <c:ptCount val="6"/>
                <c:pt idx="0">
                  <c:v>190</c:v>
                </c:pt>
                <c:pt idx="1">
                  <c:v>200</c:v>
                </c:pt>
                <c:pt idx="2">
                  <c:v>186</c:v>
                </c:pt>
                <c:pt idx="3">
                  <c:v>203</c:v>
                </c:pt>
                <c:pt idx="4">
                  <c:v>172</c:v>
                </c:pt>
                <c:pt idx="5">
                  <c:v>177</c:v>
                </c:pt>
              </c:numCache>
            </c:numRef>
          </c:val>
        </c:ser>
        <c:ser>
          <c:idx val="3"/>
          <c:order val="3"/>
          <c:tx>
            <c:strRef>
              <c:f>'2d data'!$E$80</c:f>
              <c:strCache>
                <c:ptCount val="1"/>
                <c:pt idx="0">
                  <c:v>Mean</c:v>
                </c:pt>
              </c:strCache>
            </c:strRef>
          </c:tx>
          <c:cat>
            <c:strRef>
              <c:f>'2d data'!$A$81:$A$86</c:f>
              <c:strCache>
                <c:ptCount val="6"/>
                <c:pt idx="0">
                  <c:v>1 step</c:v>
                </c:pt>
                <c:pt idx="1">
                  <c:v>2 step</c:v>
                </c:pt>
                <c:pt idx="2">
                  <c:v>3 step</c:v>
                </c:pt>
                <c:pt idx="3">
                  <c:v>4 step</c:v>
                </c:pt>
                <c:pt idx="4">
                  <c:v>5 step</c:v>
                </c:pt>
                <c:pt idx="5">
                  <c:v>6 step</c:v>
                </c:pt>
              </c:strCache>
            </c:strRef>
          </c:cat>
          <c:val>
            <c:numRef>
              <c:f>'2d data'!$E$81:$E$86</c:f>
              <c:numCache>
                <c:formatCode>0.00_ </c:formatCode>
                <c:ptCount val="6"/>
                <c:pt idx="0" formatCode="0_ ">
                  <c:v>188</c:v>
                </c:pt>
                <c:pt idx="1">
                  <c:v>197.66666666666654</c:v>
                </c:pt>
                <c:pt idx="2">
                  <c:v>187</c:v>
                </c:pt>
                <c:pt idx="3">
                  <c:v>198.66666666666654</c:v>
                </c:pt>
                <c:pt idx="4">
                  <c:v>179</c:v>
                </c:pt>
                <c:pt idx="5">
                  <c:v>161</c:v>
                </c:pt>
              </c:numCache>
            </c:numRef>
          </c:val>
        </c:ser>
        <c:shape val="box"/>
        <c:axId val="129619456"/>
        <c:axId val="129620992"/>
        <c:axId val="0"/>
      </c:bar3DChart>
      <c:catAx>
        <c:axId val="129619456"/>
        <c:scaling>
          <c:orientation val="minMax"/>
        </c:scaling>
        <c:axPos val="b"/>
        <c:majorTickMark val="none"/>
        <c:tickLblPos val="nextTo"/>
        <c:crossAx val="129620992"/>
        <c:crosses val="autoZero"/>
        <c:auto val="1"/>
        <c:lblAlgn val="ctr"/>
        <c:lblOffset val="100"/>
      </c:catAx>
      <c:valAx>
        <c:axId val="1296209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cm</a:t>
                </a:r>
                <a:endParaRPr lang="ko-KR"/>
              </a:p>
            </c:rich>
          </c:tx>
          <c:layout/>
        </c:title>
        <c:numFmt formatCode="0_ " sourceLinked="1"/>
        <c:majorTickMark val="none"/>
        <c:tickLblPos val="nextTo"/>
        <c:crossAx val="1296194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>
          <a:latin typeface="+mj-ea"/>
          <a:ea typeface="+mj-ea"/>
        </a:defRPr>
      </a:pPr>
      <a:endParaRPr lang="ko-KR"/>
    </a:p>
  </c:tx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'2d data'!$B$40</c:f>
              <c:strCache>
                <c:ptCount val="1"/>
                <c:pt idx="0">
                  <c:v>4m20cm(국제)</c:v>
                </c:pt>
              </c:strCache>
            </c:strRef>
          </c:tx>
          <c:cat>
            <c:strRef>
              <c:f>'2d data'!$A$41:$A$46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'2d data'!$B$41:$B$46</c:f>
              <c:numCache>
                <c:formatCode>0.0_ </c:formatCode>
                <c:ptCount val="6"/>
                <c:pt idx="0">
                  <c:v>59.85</c:v>
                </c:pt>
                <c:pt idx="1">
                  <c:v>62.71</c:v>
                </c:pt>
                <c:pt idx="2">
                  <c:v>67.31</c:v>
                </c:pt>
                <c:pt idx="3">
                  <c:v>71.290000000000006</c:v>
                </c:pt>
                <c:pt idx="4">
                  <c:v>83.1</c:v>
                </c:pt>
                <c:pt idx="5">
                  <c:v>107.89</c:v>
                </c:pt>
              </c:numCache>
            </c:numRef>
          </c:val>
        </c:ser>
        <c:ser>
          <c:idx val="1"/>
          <c:order val="1"/>
          <c:tx>
            <c:strRef>
              <c:f>'2d data'!$C$40</c:f>
              <c:strCache>
                <c:ptCount val="1"/>
                <c:pt idx="0">
                  <c:v>4m30cm(대구)</c:v>
                </c:pt>
              </c:strCache>
            </c:strRef>
          </c:tx>
          <c:cat>
            <c:strRef>
              <c:f>'2d data'!$A$41:$A$46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'2d data'!$C$41:$C$46</c:f>
              <c:numCache>
                <c:formatCode>0.0_ </c:formatCode>
                <c:ptCount val="6"/>
                <c:pt idx="0">
                  <c:v>60.74</c:v>
                </c:pt>
                <c:pt idx="1">
                  <c:v>65.73</c:v>
                </c:pt>
                <c:pt idx="2">
                  <c:v>68.98</c:v>
                </c:pt>
                <c:pt idx="3">
                  <c:v>79.849999999999994</c:v>
                </c:pt>
                <c:pt idx="4">
                  <c:v>99.460000000000022</c:v>
                </c:pt>
                <c:pt idx="5">
                  <c:v>125.04</c:v>
                </c:pt>
              </c:numCache>
            </c:numRef>
          </c:val>
        </c:ser>
        <c:ser>
          <c:idx val="2"/>
          <c:order val="2"/>
          <c:tx>
            <c:strRef>
              <c:f>'2d data'!$D$40</c:f>
              <c:strCache>
                <c:ptCount val="1"/>
                <c:pt idx="0">
                  <c:v>4m(체전)</c:v>
                </c:pt>
              </c:strCache>
            </c:strRef>
          </c:tx>
          <c:cat>
            <c:strRef>
              <c:f>'2d data'!$A$41:$A$46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'2d data'!$D$41:$D$46</c:f>
              <c:numCache>
                <c:formatCode>0.0_ </c:formatCode>
                <c:ptCount val="6"/>
                <c:pt idx="0">
                  <c:v>56.190000000000012</c:v>
                </c:pt>
                <c:pt idx="1">
                  <c:v>62.02</c:v>
                </c:pt>
                <c:pt idx="2">
                  <c:v>68.900000000000006</c:v>
                </c:pt>
                <c:pt idx="3">
                  <c:v>79.239999999999995</c:v>
                </c:pt>
                <c:pt idx="4">
                  <c:v>105.2</c:v>
                </c:pt>
                <c:pt idx="5">
                  <c:v>124.14999999999999</c:v>
                </c:pt>
              </c:numCache>
            </c:numRef>
          </c:val>
        </c:ser>
        <c:ser>
          <c:idx val="3"/>
          <c:order val="3"/>
          <c:tx>
            <c:strRef>
              <c:f>'2d data'!$E$40</c:f>
              <c:strCache>
                <c:ptCount val="1"/>
                <c:pt idx="0">
                  <c:v>Mean</c:v>
                </c:pt>
              </c:strCache>
            </c:strRef>
          </c:tx>
          <c:cat>
            <c:strRef>
              <c:f>'2d data'!$A$41:$A$46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'2d data'!$E$41:$E$46</c:f>
              <c:numCache>
                <c:formatCode>0.0_ </c:formatCode>
                <c:ptCount val="6"/>
                <c:pt idx="0">
                  <c:v>58.926666666666605</c:v>
                </c:pt>
                <c:pt idx="1">
                  <c:v>63.486666666666586</c:v>
                </c:pt>
                <c:pt idx="2">
                  <c:v>68.396666666666675</c:v>
                </c:pt>
                <c:pt idx="3">
                  <c:v>76.793333333333308</c:v>
                </c:pt>
                <c:pt idx="4">
                  <c:v>95.92</c:v>
                </c:pt>
                <c:pt idx="5">
                  <c:v>119.02666666666669</c:v>
                </c:pt>
              </c:numCache>
            </c:numRef>
          </c:val>
        </c:ser>
        <c:marker val="1"/>
        <c:axId val="129603840"/>
        <c:axId val="129699840"/>
      </c:lineChart>
      <c:catAx>
        <c:axId val="129603840"/>
        <c:scaling>
          <c:orientation val="minMax"/>
        </c:scaling>
        <c:axPos val="b"/>
        <c:majorTickMark val="none"/>
        <c:tickLblPos val="nextTo"/>
        <c:crossAx val="129699840"/>
        <c:crosses val="autoZero"/>
        <c:auto val="1"/>
        <c:lblAlgn val="ctr"/>
        <c:lblOffset val="100"/>
      </c:catAx>
      <c:valAx>
        <c:axId val="12969984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deg.</a:t>
                </a:r>
                <a:endParaRPr lang="ko-KR" sz="1800"/>
              </a:p>
            </c:rich>
          </c:tx>
          <c:layout/>
        </c:title>
        <c:numFmt formatCode="0.0_ " sourceLinked="1"/>
        <c:majorTickMark val="none"/>
        <c:tickLblPos val="nextTo"/>
        <c:crossAx val="1296038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>
          <a:latin typeface="+mj-ea"/>
          <a:ea typeface="+mj-ea"/>
        </a:defRPr>
      </a:pPr>
      <a:endParaRPr lang="ko-K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'2d data'!$B$50</c:f>
              <c:strCache>
                <c:ptCount val="1"/>
                <c:pt idx="0">
                  <c:v>4m20cm(국제)</c:v>
                </c:pt>
              </c:strCache>
            </c:strRef>
          </c:tx>
          <c:cat>
            <c:strRef>
              <c:f>'2d data'!$A$51:$A$56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'2d data'!$B$51:$B$56</c:f>
              <c:numCache>
                <c:formatCode>0.0_ </c:formatCode>
                <c:ptCount val="6"/>
                <c:pt idx="0">
                  <c:v>7.26</c:v>
                </c:pt>
                <c:pt idx="1">
                  <c:v>5.33</c:v>
                </c:pt>
                <c:pt idx="2">
                  <c:v>2.68</c:v>
                </c:pt>
                <c:pt idx="3">
                  <c:v>-0.46</c:v>
                </c:pt>
                <c:pt idx="4">
                  <c:v>-4.4800000000000004</c:v>
                </c:pt>
                <c:pt idx="5">
                  <c:v>-8.77</c:v>
                </c:pt>
              </c:numCache>
            </c:numRef>
          </c:val>
        </c:ser>
        <c:ser>
          <c:idx val="1"/>
          <c:order val="1"/>
          <c:tx>
            <c:strRef>
              <c:f>'2d data'!$C$50</c:f>
              <c:strCache>
                <c:ptCount val="1"/>
                <c:pt idx="0">
                  <c:v>4m30cm(대구)</c:v>
                </c:pt>
              </c:strCache>
            </c:strRef>
          </c:tx>
          <c:cat>
            <c:strRef>
              <c:f>'2d data'!$A$51:$A$56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'2d data'!$C$51:$C$56</c:f>
              <c:numCache>
                <c:formatCode>0.0_ </c:formatCode>
                <c:ptCount val="6"/>
                <c:pt idx="0">
                  <c:v>6.1899999999999995</c:v>
                </c:pt>
                <c:pt idx="1">
                  <c:v>4.28</c:v>
                </c:pt>
                <c:pt idx="2">
                  <c:v>2.68</c:v>
                </c:pt>
                <c:pt idx="3">
                  <c:v>0.81</c:v>
                </c:pt>
                <c:pt idx="4">
                  <c:v>-3.03</c:v>
                </c:pt>
                <c:pt idx="5">
                  <c:v>-7.8599999999999985</c:v>
                </c:pt>
              </c:numCache>
            </c:numRef>
          </c:val>
        </c:ser>
        <c:ser>
          <c:idx val="3"/>
          <c:order val="2"/>
          <c:tx>
            <c:strRef>
              <c:f>'2d data'!$E$50</c:f>
              <c:strCache>
                <c:ptCount val="1"/>
                <c:pt idx="0">
                  <c:v>Mean</c:v>
                </c:pt>
              </c:strCache>
            </c:strRef>
          </c:tx>
          <c:cat>
            <c:strRef>
              <c:f>'2d data'!$A$51:$A$56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'2d data'!$E$51:$E$56</c:f>
              <c:numCache>
                <c:formatCode>0.0_ </c:formatCode>
                <c:ptCount val="6"/>
                <c:pt idx="0">
                  <c:v>4.4133333333333393</c:v>
                </c:pt>
                <c:pt idx="1">
                  <c:v>3.4099999999999997</c:v>
                </c:pt>
                <c:pt idx="2">
                  <c:v>1.0666666666666667</c:v>
                </c:pt>
                <c:pt idx="3">
                  <c:v>0.61333333333333362</c:v>
                </c:pt>
                <c:pt idx="4">
                  <c:v>-4.67</c:v>
                </c:pt>
                <c:pt idx="5">
                  <c:v>-8.2833333333333332</c:v>
                </c:pt>
              </c:numCache>
            </c:numRef>
          </c:val>
        </c:ser>
        <c:marker val="1"/>
        <c:axId val="129670528"/>
        <c:axId val="129754240"/>
      </c:lineChart>
      <c:catAx>
        <c:axId val="129670528"/>
        <c:scaling>
          <c:orientation val="minMax"/>
        </c:scaling>
        <c:axPos val="b"/>
        <c:majorTickMark val="none"/>
        <c:tickLblPos val="nextTo"/>
        <c:crossAx val="129754240"/>
        <c:crosses val="autoZero"/>
        <c:auto val="1"/>
        <c:lblAlgn val="ctr"/>
        <c:lblOffset val="100"/>
      </c:catAx>
      <c:valAx>
        <c:axId val="12975424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deg.</a:t>
                </a:r>
                <a:endParaRPr lang="ko-KR" sz="1800"/>
              </a:p>
            </c:rich>
          </c:tx>
          <c:layout/>
        </c:title>
        <c:numFmt formatCode="0.0_ " sourceLinked="1"/>
        <c:majorTickMark val="none"/>
        <c:tickLblPos val="nextTo"/>
        <c:crossAx val="1296705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>
          <a:latin typeface="+mj-ea"/>
          <a:ea typeface="+mj-ea"/>
        </a:defRPr>
      </a:pPr>
      <a:endParaRPr lang="ko-K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'2d data'!$B$61</c:f>
              <c:strCache>
                <c:ptCount val="1"/>
                <c:pt idx="0">
                  <c:v>4m20cm(국제)</c:v>
                </c:pt>
              </c:strCache>
            </c:strRef>
          </c:tx>
          <c:cat>
            <c:strRef>
              <c:f>'2d data'!$A$62:$A$67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'2d data'!$B$62:$B$67</c:f>
              <c:numCache>
                <c:formatCode>0.0_ </c:formatCode>
                <c:ptCount val="6"/>
                <c:pt idx="0">
                  <c:v>7.38</c:v>
                </c:pt>
                <c:pt idx="1">
                  <c:v>7.4300000000000024</c:v>
                </c:pt>
                <c:pt idx="2">
                  <c:v>7.48</c:v>
                </c:pt>
                <c:pt idx="3">
                  <c:v>7.49</c:v>
                </c:pt>
                <c:pt idx="4">
                  <c:v>7.4700000000000024</c:v>
                </c:pt>
                <c:pt idx="5">
                  <c:v>7.53</c:v>
                </c:pt>
              </c:numCache>
            </c:numRef>
          </c:val>
        </c:ser>
        <c:ser>
          <c:idx val="1"/>
          <c:order val="1"/>
          <c:tx>
            <c:strRef>
              <c:f>'2d data'!$C$61</c:f>
              <c:strCache>
                <c:ptCount val="1"/>
                <c:pt idx="0">
                  <c:v>4m30cm(대구)</c:v>
                </c:pt>
              </c:strCache>
            </c:strRef>
          </c:tx>
          <c:cat>
            <c:strRef>
              <c:f>'2d data'!$A$62:$A$67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'2d data'!$C$62:$C$67</c:f>
              <c:numCache>
                <c:formatCode>0.0_ </c:formatCode>
                <c:ptCount val="6"/>
                <c:pt idx="0">
                  <c:v>7.42</c:v>
                </c:pt>
                <c:pt idx="1">
                  <c:v>7.52</c:v>
                </c:pt>
                <c:pt idx="2">
                  <c:v>7.54</c:v>
                </c:pt>
                <c:pt idx="3">
                  <c:v>7.67</c:v>
                </c:pt>
                <c:pt idx="4">
                  <c:v>7.76</c:v>
                </c:pt>
                <c:pt idx="5">
                  <c:v>7.72</c:v>
                </c:pt>
              </c:numCache>
            </c:numRef>
          </c:val>
        </c:ser>
        <c:ser>
          <c:idx val="2"/>
          <c:order val="2"/>
          <c:tx>
            <c:strRef>
              <c:f>'2d data'!$D$61</c:f>
              <c:strCache>
                <c:ptCount val="1"/>
                <c:pt idx="0">
                  <c:v>4m(체전)</c:v>
                </c:pt>
              </c:strCache>
            </c:strRef>
          </c:tx>
          <c:cat>
            <c:strRef>
              <c:f>'2d data'!$A$62:$A$67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'2d data'!$D$62:$D$67</c:f>
              <c:numCache>
                <c:formatCode>0.0_ </c:formatCode>
                <c:ptCount val="6"/>
                <c:pt idx="0">
                  <c:v>7.39</c:v>
                </c:pt>
                <c:pt idx="1">
                  <c:v>7.75</c:v>
                </c:pt>
                <c:pt idx="2">
                  <c:v>7.51</c:v>
                </c:pt>
                <c:pt idx="3">
                  <c:v>7.7700000000000014</c:v>
                </c:pt>
                <c:pt idx="4">
                  <c:v>7.89</c:v>
                </c:pt>
                <c:pt idx="5">
                  <c:v>6.49</c:v>
                </c:pt>
              </c:numCache>
            </c:numRef>
          </c:val>
        </c:ser>
        <c:ser>
          <c:idx val="3"/>
          <c:order val="3"/>
          <c:tx>
            <c:strRef>
              <c:f>'2d data'!$E$61</c:f>
              <c:strCache>
                <c:ptCount val="1"/>
                <c:pt idx="0">
                  <c:v>Mean</c:v>
                </c:pt>
              </c:strCache>
            </c:strRef>
          </c:tx>
          <c:cat>
            <c:strRef>
              <c:f>'2d data'!$A$62:$A$67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'2d data'!$E$62:$E$67</c:f>
              <c:numCache>
                <c:formatCode>0.0_ </c:formatCode>
                <c:ptCount val="6"/>
                <c:pt idx="0">
                  <c:v>7.3966666666666674</c:v>
                </c:pt>
                <c:pt idx="1">
                  <c:v>7.5666666666666664</c:v>
                </c:pt>
                <c:pt idx="2">
                  <c:v>7.5100000000000007</c:v>
                </c:pt>
                <c:pt idx="3">
                  <c:v>7.6433333333333371</c:v>
                </c:pt>
                <c:pt idx="4">
                  <c:v>7.7066666666666706</c:v>
                </c:pt>
                <c:pt idx="5">
                  <c:v>7.2466666666666706</c:v>
                </c:pt>
              </c:numCache>
            </c:numRef>
          </c:val>
        </c:ser>
        <c:marker val="1"/>
        <c:axId val="129905024"/>
        <c:axId val="129906560"/>
      </c:lineChart>
      <c:catAx>
        <c:axId val="129905024"/>
        <c:scaling>
          <c:orientation val="minMax"/>
        </c:scaling>
        <c:axPos val="b"/>
        <c:majorTickMark val="none"/>
        <c:tickLblPos val="nextTo"/>
        <c:crossAx val="129906560"/>
        <c:crosses val="autoZero"/>
        <c:auto val="1"/>
        <c:lblAlgn val="ctr"/>
        <c:lblOffset val="100"/>
      </c:catAx>
      <c:valAx>
        <c:axId val="1299065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m/s</a:t>
                </a:r>
                <a:endParaRPr lang="ko-KR" sz="1600"/>
              </a:p>
            </c:rich>
          </c:tx>
          <c:layout/>
        </c:title>
        <c:numFmt formatCode="0.0_ " sourceLinked="1"/>
        <c:majorTickMark val="none"/>
        <c:tickLblPos val="nextTo"/>
        <c:crossAx val="129905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>
          <a:latin typeface="+mj-ea"/>
          <a:ea typeface="+mj-ea"/>
        </a:defRPr>
      </a:pPr>
      <a:endParaRPr lang="ko-K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'3d data'!$B$58</c:f>
              <c:strCache>
                <c:ptCount val="1"/>
                <c:pt idx="0">
                  <c:v>4m20cm(국제)</c:v>
                </c:pt>
              </c:strCache>
            </c:strRef>
          </c:tx>
          <c:cat>
            <c:strRef>
              <c:f>'3d data'!$A$59:$A$64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data'!$B$59:$B$64</c:f>
              <c:numCache>
                <c:formatCode>0.0_ </c:formatCode>
                <c:ptCount val="6"/>
                <c:pt idx="0">
                  <c:v>61.3</c:v>
                </c:pt>
                <c:pt idx="1">
                  <c:v>75.849999999999994</c:v>
                </c:pt>
                <c:pt idx="2">
                  <c:v>103.8</c:v>
                </c:pt>
                <c:pt idx="3">
                  <c:v>152.39000000000001</c:v>
                </c:pt>
                <c:pt idx="4">
                  <c:v>83.460000000000022</c:v>
                </c:pt>
                <c:pt idx="5">
                  <c:v>95.28</c:v>
                </c:pt>
              </c:numCache>
            </c:numRef>
          </c:val>
        </c:ser>
        <c:ser>
          <c:idx val="1"/>
          <c:order val="1"/>
          <c:tx>
            <c:strRef>
              <c:f>'3d data'!$C$58</c:f>
              <c:strCache>
                <c:ptCount val="1"/>
                <c:pt idx="0">
                  <c:v>4m30cm(대구)</c:v>
                </c:pt>
              </c:strCache>
            </c:strRef>
          </c:tx>
          <c:cat>
            <c:strRef>
              <c:f>'3d data'!$A$59:$A$64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data'!$C$59:$C$64</c:f>
              <c:numCache>
                <c:formatCode>0.0_ </c:formatCode>
                <c:ptCount val="6"/>
                <c:pt idx="0">
                  <c:v>52.96</c:v>
                </c:pt>
                <c:pt idx="1">
                  <c:v>64.36</c:v>
                </c:pt>
                <c:pt idx="2">
                  <c:v>87.940000000000026</c:v>
                </c:pt>
                <c:pt idx="3">
                  <c:v>166.22</c:v>
                </c:pt>
                <c:pt idx="4">
                  <c:v>178.47</c:v>
                </c:pt>
                <c:pt idx="5">
                  <c:v>178.43</c:v>
                </c:pt>
              </c:numCache>
            </c:numRef>
          </c:val>
        </c:ser>
        <c:ser>
          <c:idx val="2"/>
          <c:order val="2"/>
          <c:tx>
            <c:strRef>
              <c:f>'3d data'!$D$58</c:f>
              <c:strCache>
                <c:ptCount val="1"/>
                <c:pt idx="0">
                  <c:v>4m(체전)</c:v>
                </c:pt>
              </c:strCache>
            </c:strRef>
          </c:tx>
          <c:cat>
            <c:strRef>
              <c:f>'3d data'!$A$59:$A$64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data'!$D$59:$D$64</c:f>
              <c:numCache>
                <c:formatCode>0.0_ </c:formatCode>
                <c:ptCount val="6"/>
                <c:pt idx="0">
                  <c:v>28.959999999999987</c:v>
                </c:pt>
                <c:pt idx="1">
                  <c:v>61.790000000000013</c:v>
                </c:pt>
                <c:pt idx="2">
                  <c:v>88.31</c:v>
                </c:pt>
                <c:pt idx="3">
                  <c:v>137.4</c:v>
                </c:pt>
                <c:pt idx="4">
                  <c:v>103.94000000000005</c:v>
                </c:pt>
                <c:pt idx="5">
                  <c:v>129.25</c:v>
                </c:pt>
              </c:numCache>
            </c:numRef>
          </c:val>
        </c:ser>
        <c:ser>
          <c:idx val="3"/>
          <c:order val="3"/>
          <c:tx>
            <c:strRef>
              <c:f>'3d data'!$E$58</c:f>
              <c:strCache>
                <c:ptCount val="1"/>
                <c:pt idx="0">
                  <c:v>Mean</c:v>
                </c:pt>
              </c:strCache>
            </c:strRef>
          </c:tx>
          <c:cat>
            <c:strRef>
              <c:f>'3d data'!$A$59:$A$64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data'!$E$59:$E$64</c:f>
              <c:numCache>
                <c:formatCode>0.0_ </c:formatCode>
                <c:ptCount val="6"/>
                <c:pt idx="0">
                  <c:v>47.74</c:v>
                </c:pt>
                <c:pt idx="1">
                  <c:v>67.333333333333272</c:v>
                </c:pt>
                <c:pt idx="2">
                  <c:v>93.350000000000009</c:v>
                </c:pt>
                <c:pt idx="3">
                  <c:v>152.00333333333344</c:v>
                </c:pt>
                <c:pt idx="4">
                  <c:v>121.95666666666666</c:v>
                </c:pt>
                <c:pt idx="5">
                  <c:v>134.32000000000014</c:v>
                </c:pt>
              </c:numCache>
            </c:numRef>
          </c:val>
        </c:ser>
        <c:marker val="1"/>
        <c:axId val="130052096"/>
        <c:axId val="130053632"/>
      </c:lineChart>
      <c:catAx>
        <c:axId val="130052096"/>
        <c:scaling>
          <c:orientation val="minMax"/>
        </c:scaling>
        <c:axPos val="b"/>
        <c:majorTickMark val="none"/>
        <c:tickLblPos val="nextTo"/>
        <c:crossAx val="130053632"/>
        <c:crosses val="autoZero"/>
        <c:auto val="1"/>
        <c:lblAlgn val="ctr"/>
        <c:lblOffset val="100"/>
      </c:catAx>
      <c:valAx>
        <c:axId val="13005363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ko-KR" sz="1800"/>
                  <a:t>deg.</a:t>
                </a:r>
                <a:endParaRPr lang="ko-KR" altLang="en-US" sz="1800"/>
              </a:p>
            </c:rich>
          </c:tx>
          <c:layout/>
        </c:title>
        <c:numFmt formatCode="0.0_ " sourceLinked="1"/>
        <c:majorTickMark val="none"/>
        <c:tickLblPos val="nextTo"/>
        <c:crossAx val="13005209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'3d data'!$B$67</c:f>
              <c:strCache>
                <c:ptCount val="1"/>
                <c:pt idx="0">
                  <c:v>4m20cm(국제)</c:v>
                </c:pt>
              </c:strCache>
            </c:strRef>
          </c:tx>
          <c:cat>
            <c:strRef>
              <c:f>'3d data'!$A$68:$A$73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data'!$B$68:$B$73</c:f>
              <c:numCache>
                <c:formatCode>0.0_ </c:formatCode>
                <c:ptCount val="6"/>
                <c:pt idx="0">
                  <c:v>160.91999999999999</c:v>
                </c:pt>
                <c:pt idx="1">
                  <c:v>130.23999999999998</c:v>
                </c:pt>
                <c:pt idx="2">
                  <c:v>91.35</c:v>
                </c:pt>
                <c:pt idx="3">
                  <c:v>168.5</c:v>
                </c:pt>
                <c:pt idx="4">
                  <c:v>147.94</c:v>
                </c:pt>
                <c:pt idx="5">
                  <c:v>156.06</c:v>
                </c:pt>
              </c:numCache>
            </c:numRef>
          </c:val>
        </c:ser>
        <c:ser>
          <c:idx val="1"/>
          <c:order val="1"/>
          <c:tx>
            <c:strRef>
              <c:f>'3d data'!$C$67</c:f>
              <c:strCache>
                <c:ptCount val="1"/>
                <c:pt idx="0">
                  <c:v>4m30cm(대구)</c:v>
                </c:pt>
              </c:strCache>
            </c:strRef>
          </c:tx>
          <c:cat>
            <c:strRef>
              <c:f>'3d data'!$A$68:$A$73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data'!$C$68:$C$73</c:f>
              <c:numCache>
                <c:formatCode>0.0_ </c:formatCode>
                <c:ptCount val="6"/>
                <c:pt idx="0">
                  <c:v>161.59</c:v>
                </c:pt>
                <c:pt idx="1">
                  <c:v>138.04</c:v>
                </c:pt>
                <c:pt idx="2">
                  <c:v>77.86999999999999</c:v>
                </c:pt>
                <c:pt idx="3">
                  <c:v>165.18</c:v>
                </c:pt>
                <c:pt idx="4">
                  <c:v>141.04</c:v>
                </c:pt>
                <c:pt idx="5">
                  <c:v>142.09</c:v>
                </c:pt>
              </c:numCache>
            </c:numRef>
          </c:val>
        </c:ser>
        <c:ser>
          <c:idx val="2"/>
          <c:order val="2"/>
          <c:tx>
            <c:strRef>
              <c:f>'3d data'!$D$67</c:f>
              <c:strCache>
                <c:ptCount val="1"/>
                <c:pt idx="0">
                  <c:v>4m(체전)</c:v>
                </c:pt>
              </c:strCache>
            </c:strRef>
          </c:tx>
          <c:cat>
            <c:strRef>
              <c:f>'3d data'!$A$68:$A$73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data'!$D$68:$D$73</c:f>
              <c:numCache>
                <c:formatCode>0.0_ </c:formatCode>
                <c:ptCount val="6"/>
                <c:pt idx="0">
                  <c:v>147.37</c:v>
                </c:pt>
                <c:pt idx="1">
                  <c:v>137.07</c:v>
                </c:pt>
                <c:pt idx="2">
                  <c:v>34.380000000000003</c:v>
                </c:pt>
                <c:pt idx="3">
                  <c:v>162.19</c:v>
                </c:pt>
                <c:pt idx="4">
                  <c:v>144.54</c:v>
                </c:pt>
                <c:pt idx="5">
                  <c:v>134.70999999999998</c:v>
                </c:pt>
              </c:numCache>
            </c:numRef>
          </c:val>
        </c:ser>
        <c:ser>
          <c:idx val="3"/>
          <c:order val="3"/>
          <c:tx>
            <c:strRef>
              <c:f>'3d data'!$E$67</c:f>
              <c:strCache>
                <c:ptCount val="1"/>
                <c:pt idx="0">
                  <c:v>Mean</c:v>
                </c:pt>
              </c:strCache>
            </c:strRef>
          </c:tx>
          <c:cat>
            <c:strRef>
              <c:f>'3d data'!$A$68:$A$73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data'!$E$68:$E$73</c:f>
              <c:numCache>
                <c:formatCode>0.0_ </c:formatCode>
                <c:ptCount val="6"/>
                <c:pt idx="0">
                  <c:v>156.62666666666658</c:v>
                </c:pt>
                <c:pt idx="1">
                  <c:v>135.11666666666653</c:v>
                </c:pt>
                <c:pt idx="2">
                  <c:v>67.86666666666666</c:v>
                </c:pt>
                <c:pt idx="3">
                  <c:v>165.29</c:v>
                </c:pt>
                <c:pt idx="4">
                  <c:v>144.50666666666658</c:v>
                </c:pt>
                <c:pt idx="5">
                  <c:v>144.28666666666658</c:v>
                </c:pt>
              </c:numCache>
            </c:numRef>
          </c:val>
        </c:ser>
        <c:marker val="1"/>
        <c:axId val="130020096"/>
        <c:axId val="130021632"/>
      </c:lineChart>
      <c:catAx>
        <c:axId val="130020096"/>
        <c:scaling>
          <c:orientation val="minMax"/>
        </c:scaling>
        <c:axPos val="b"/>
        <c:majorTickMark val="none"/>
        <c:tickLblPos val="nextTo"/>
        <c:crossAx val="130021632"/>
        <c:crosses val="autoZero"/>
        <c:auto val="1"/>
        <c:lblAlgn val="ctr"/>
        <c:lblOffset val="100"/>
      </c:catAx>
      <c:valAx>
        <c:axId val="13002163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ko-KR" sz="1800"/>
                  <a:t>deg.</a:t>
                </a:r>
                <a:endParaRPr lang="ko-KR" altLang="en-US" sz="1800"/>
              </a:p>
            </c:rich>
          </c:tx>
          <c:layout/>
        </c:title>
        <c:numFmt formatCode="0.0_ " sourceLinked="1"/>
        <c:majorTickMark val="none"/>
        <c:tickLblPos val="nextTo"/>
        <c:crossAx val="1300200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'3d data'!$B$76</c:f>
              <c:strCache>
                <c:ptCount val="1"/>
                <c:pt idx="0">
                  <c:v>4m20cm(국제)</c:v>
                </c:pt>
              </c:strCache>
            </c:strRef>
          </c:tx>
          <c:cat>
            <c:strRef>
              <c:f>'3d data'!$A$77:$A$82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data'!$B$77:$B$82</c:f>
              <c:numCache>
                <c:formatCode>0.0_ </c:formatCode>
                <c:ptCount val="6"/>
                <c:pt idx="0">
                  <c:v>8.2600000000000051</c:v>
                </c:pt>
                <c:pt idx="1">
                  <c:v>11.58</c:v>
                </c:pt>
                <c:pt idx="2">
                  <c:v>55.550000000000004</c:v>
                </c:pt>
                <c:pt idx="3">
                  <c:v>154.35000000000011</c:v>
                </c:pt>
                <c:pt idx="4">
                  <c:v>117.25</c:v>
                </c:pt>
                <c:pt idx="5">
                  <c:v>97.27000000000001</c:v>
                </c:pt>
              </c:numCache>
            </c:numRef>
          </c:val>
        </c:ser>
        <c:ser>
          <c:idx val="1"/>
          <c:order val="1"/>
          <c:tx>
            <c:strRef>
              <c:f>'3d data'!$C$76</c:f>
              <c:strCache>
                <c:ptCount val="1"/>
                <c:pt idx="0">
                  <c:v>4m30cm(대구)</c:v>
                </c:pt>
              </c:strCache>
            </c:strRef>
          </c:tx>
          <c:cat>
            <c:strRef>
              <c:f>'3d data'!$A$77:$A$82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data'!$C$77:$C$82</c:f>
              <c:numCache>
                <c:formatCode>0.0_ </c:formatCode>
                <c:ptCount val="6"/>
                <c:pt idx="0">
                  <c:v>15.21</c:v>
                </c:pt>
                <c:pt idx="1">
                  <c:v>27.700000000000003</c:v>
                </c:pt>
                <c:pt idx="2">
                  <c:v>67.47999999999999</c:v>
                </c:pt>
                <c:pt idx="3">
                  <c:v>146.28</c:v>
                </c:pt>
                <c:pt idx="4">
                  <c:v>112.57</c:v>
                </c:pt>
                <c:pt idx="5">
                  <c:v>105.02000000000001</c:v>
                </c:pt>
              </c:numCache>
            </c:numRef>
          </c:val>
        </c:ser>
        <c:ser>
          <c:idx val="2"/>
          <c:order val="2"/>
          <c:tx>
            <c:strRef>
              <c:f>'3d data'!$D$76</c:f>
              <c:strCache>
                <c:ptCount val="1"/>
                <c:pt idx="0">
                  <c:v>4m(체전)</c:v>
                </c:pt>
              </c:strCache>
            </c:strRef>
          </c:tx>
          <c:cat>
            <c:strRef>
              <c:f>'3d data'!$A$77:$A$82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data'!$D$77:$D$82</c:f>
              <c:numCache>
                <c:formatCode>0.0_ </c:formatCode>
                <c:ptCount val="6"/>
                <c:pt idx="0">
                  <c:v>5.0999999999999996</c:v>
                </c:pt>
                <c:pt idx="1">
                  <c:v>17.22</c:v>
                </c:pt>
                <c:pt idx="2">
                  <c:v>77.72</c:v>
                </c:pt>
                <c:pt idx="3">
                  <c:v>140.19</c:v>
                </c:pt>
                <c:pt idx="4">
                  <c:v>107.28</c:v>
                </c:pt>
                <c:pt idx="5">
                  <c:v>80.69</c:v>
                </c:pt>
              </c:numCache>
            </c:numRef>
          </c:val>
        </c:ser>
        <c:ser>
          <c:idx val="3"/>
          <c:order val="3"/>
          <c:tx>
            <c:strRef>
              <c:f>'3d data'!$E$76</c:f>
              <c:strCache>
                <c:ptCount val="1"/>
                <c:pt idx="0">
                  <c:v>Mean</c:v>
                </c:pt>
              </c:strCache>
            </c:strRef>
          </c:tx>
          <c:cat>
            <c:strRef>
              <c:f>'3d data'!$A$77:$A$82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data'!$E$77:$E$82</c:f>
              <c:numCache>
                <c:formatCode>0.0_ </c:formatCode>
                <c:ptCount val="6"/>
                <c:pt idx="0">
                  <c:v>9.5233333333333334</c:v>
                </c:pt>
                <c:pt idx="1">
                  <c:v>18.833333333333304</c:v>
                </c:pt>
                <c:pt idx="2">
                  <c:v>66.916666666666728</c:v>
                </c:pt>
                <c:pt idx="3">
                  <c:v>146.94</c:v>
                </c:pt>
                <c:pt idx="4">
                  <c:v>112.36666666666667</c:v>
                </c:pt>
                <c:pt idx="5">
                  <c:v>94.326666666666668</c:v>
                </c:pt>
              </c:numCache>
            </c:numRef>
          </c:val>
        </c:ser>
        <c:marker val="1"/>
        <c:axId val="130221952"/>
        <c:axId val="130223488"/>
      </c:lineChart>
      <c:catAx>
        <c:axId val="130221952"/>
        <c:scaling>
          <c:orientation val="minMax"/>
        </c:scaling>
        <c:axPos val="b"/>
        <c:majorTickMark val="none"/>
        <c:tickLblPos val="nextTo"/>
        <c:crossAx val="130223488"/>
        <c:crosses val="autoZero"/>
        <c:auto val="1"/>
        <c:lblAlgn val="ctr"/>
        <c:lblOffset val="100"/>
      </c:catAx>
      <c:valAx>
        <c:axId val="13022348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ko-KR" sz="1800"/>
                  <a:t>deg.</a:t>
                </a:r>
                <a:endParaRPr lang="ko-KR" altLang="en-US" sz="1800"/>
              </a:p>
            </c:rich>
          </c:tx>
          <c:layout/>
        </c:title>
        <c:numFmt formatCode="0.0_ " sourceLinked="1"/>
        <c:majorTickMark val="none"/>
        <c:tickLblPos val="nextTo"/>
        <c:crossAx val="130221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0.17627296587926519"/>
          <c:y val="6.7381021816717443E-2"/>
          <c:w val="0.80157194852154068"/>
          <c:h val="0.75560860447999656"/>
        </c:manualLayout>
      </c:layout>
      <c:barChart>
        <c:barDir val="col"/>
        <c:grouping val="clustered"/>
        <c:ser>
          <c:idx val="0"/>
          <c:order val="0"/>
          <c:tx>
            <c:strRef>
              <c:f>'3d data'!$A$95</c:f>
              <c:strCache>
                <c:ptCount val="1"/>
                <c:pt idx="0">
                  <c:v>p3구간 z속도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c:spPr>
          </c:dPt>
          <c:dPt>
            <c:idx val="3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cat>
            <c:strRef>
              <c:f>'3d data'!$B$94:$E$94</c:f>
              <c:strCache>
                <c:ptCount val="4"/>
                <c:pt idx="0">
                  <c:v>4m20cm(국제)</c:v>
                </c:pt>
                <c:pt idx="1">
                  <c:v>4m30cm(대구)</c:v>
                </c:pt>
                <c:pt idx="2">
                  <c:v>4m(체전)</c:v>
                </c:pt>
                <c:pt idx="3">
                  <c:v>Mean</c:v>
                </c:pt>
              </c:strCache>
            </c:strRef>
          </c:cat>
          <c:val>
            <c:numRef>
              <c:f>'3d data'!$B$95:$E$95</c:f>
              <c:numCache>
                <c:formatCode>General</c:formatCode>
                <c:ptCount val="4"/>
                <c:pt idx="0">
                  <c:v>3.36</c:v>
                </c:pt>
                <c:pt idx="1">
                  <c:v>3.38</c:v>
                </c:pt>
                <c:pt idx="2">
                  <c:v>3.2600000000000002</c:v>
                </c:pt>
                <c:pt idx="3" formatCode="0.00_ ">
                  <c:v>3.3333333333333335</c:v>
                </c:pt>
              </c:numCache>
            </c:numRef>
          </c:val>
        </c:ser>
        <c:axId val="130292736"/>
        <c:axId val="130306816"/>
      </c:barChart>
      <c:catAx>
        <c:axId val="130292736"/>
        <c:scaling>
          <c:orientation val="minMax"/>
        </c:scaling>
        <c:axPos val="b"/>
        <c:majorTickMark val="none"/>
        <c:tickLblPos val="nextTo"/>
        <c:crossAx val="130306816"/>
        <c:crosses val="autoZero"/>
        <c:auto val="1"/>
        <c:lblAlgn val="ctr"/>
        <c:lblOffset val="100"/>
      </c:catAx>
      <c:valAx>
        <c:axId val="1303068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m/s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4.4629730951304833E-2"/>
              <c:y val="0.39471788248691136"/>
            </c:manualLayout>
          </c:layout>
        </c:title>
        <c:numFmt formatCode="#,##0.00_ " sourceLinked="0"/>
        <c:majorTickMark val="none"/>
        <c:tickLblPos val="nextTo"/>
        <c:crossAx val="130292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>
          <a:latin typeface="휴먼모음T" pitchFamily="18" charset="-127"/>
          <a:ea typeface="휴먼모음T" pitchFamily="18" charset="-127"/>
        </a:defRPr>
      </a:pPr>
      <a:endParaRPr lang="ko-K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altLang="ko-KR" sz="2000"/>
              <a:t>CoM</a:t>
            </a:r>
            <a:r>
              <a:rPr lang="en-US" altLang="ko-KR" sz="2000" baseline="0"/>
              <a:t> Height</a:t>
            </a:r>
            <a:endParaRPr lang="ko-KR" altLang="en-US" sz="20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'3d data'!$B$85</c:f>
              <c:strCache>
                <c:ptCount val="1"/>
                <c:pt idx="0">
                  <c:v>4m20cm(국제)</c:v>
                </c:pt>
              </c:strCache>
            </c:strRef>
          </c:tx>
          <c:cat>
            <c:strRef>
              <c:f>'3d data'!$A$86:$A$91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data'!$B$86:$B$91</c:f>
              <c:numCache>
                <c:formatCode>0.0_ </c:formatCode>
                <c:ptCount val="6"/>
                <c:pt idx="0">
                  <c:v>1.07</c:v>
                </c:pt>
                <c:pt idx="1">
                  <c:v>1.1900000000000008</c:v>
                </c:pt>
                <c:pt idx="2">
                  <c:v>1.77</c:v>
                </c:pt>
                <c:pt idx="3">
                  <c:v>4.08</c:v>
                </c:pt>
                <c:pt idx="4">
                  <c:v>4.3199999999999985</c:v>
                </c:pt>
                <c:pt idx="5">
                  <c:v>4.3</c:v>
                </c:pt>
              </c:numCache>
            </c:numRef>
          </c:val>
        </c:ser>
        <c:ser>
          <c:idx val="1"/>
          <c:order val="1"/>
          <c:tx>
            <c:strRef>
              <c:f>'3d data'!$C$85</c:f>
              <c:strCache>
                <c:ptCount val="1"/>
                <c:pt idx="0">
                  <c:v>4m30cm(대구)</c:v>
                </c:pt>
              </c:strCache>
            </c:strRef>
          </c:tx>
          <c:cat>
            <c:strRef>
              <c:f>'3d data'!$A$86:$A$91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data'!$C$86:$C$91</c:f>
              <c:numCache>
                <c:formatCode>0.0_ </c:formatCode>
                <c:ptCount val="6"/>
                <c:pt idx="0">
                  <c:v>1.05</c:v>
                </c:pt>
                <c:pt idx="1">
                  <c:v>1.21</c:v>
                </c:pt>
                <c:pt idx="2">
                  <c:v>1.81</c:v>
                </c:pt>
                <c:pt idx="3">
                  <c:v>4.08</c:v>
                </c:pt>
                <c:pt idx="4">
                  <c:v>4.3899999999999997</c:v>
                </c:pt>
                <c:pt idx="5">
                  <c:v>4.38</c:v>
                </c:pt>
              </c:numCache>
            </c:numRef>
          </c:val>
        </c:ser>
        <c:ser>
          <c:idx val="2"/>
          <c:order val="2"/>
          <c:tx>
            <c:strRef>
              <c:f>'3d data'!$D$85</c:f>
              <c:strCache>
                <c:ptCount val="1"/>
                <c:pt idx="0">
                  <c:v>4m(체전)</c:v>
                </c:pt>
              </c:strCache>
            </c:strRef>
          </c:tx>
          <c:cat>
            <c:strRef>
              <c:f>'3d data'!$A$86:$A$91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data'!$D$86:$D$91</c:f>
              <c:numCache>
                <c:formatCode>0.0_ </c:formatCode>
                <c:ptCount val="6"/>
                <c:pt idx="0">
                  <c:v>1.1200000000000001</c:v>
                </c:pt>
                <c:pt idx="1">
                  <c:v>1.28</c:v>
                </c:pt>
                <c:pt idx="2">
                  <c:v>2.11</c:v>
                </c:pt>
                <c:pt idx="3">
                  <c:v>3.8899999999999997</c:v>
                </c:pt>
                <c:pt idx="4">
                  <c:v>4.3599999999999985</c:v>
                </c:pt>
                <c:pt idx="5">
                  <c:v>4.4000000000000004</c:v>
                </c:pt>
              </c:numCache>
            </c:numRef>
          </c:val>
        </c:ser>
        <c:ser>
          <c:idx val="3"/>
          <c:order val="3"/>
          <c:tx>
            <c:strRef>
              <c:f>'3d data'!$E$85</c:f>
              <c:strCache>
                <c:ptCount val="1"/>
                <c:pt idx="0">
                  <c:v>Mean</c:v>
                </c:pt>
              </c:strCache>
            </c:strRef>
          </c:tx>
          <c:cat>
            <c:strRef>
              <c:f>'3d data'!$A$86:$A$91</c:f>
              <c:strCache>
                <c:ptCount val="6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  <c:pt idx="5">
                  <c:v>event 6</c:v>
                </c:pt>
              </c:strCache>
            </c:strRef>
          </c:cat>
          <c:val>
            <c:numRef>
              <c:f>'3d data'!$E$86:$E$91</c:f>
              <c:numCache>
                <c:formatCode>0.0_ </c:formatCode>
                <c:ptCount val="6"/>
                <c:pt idx="0">
                  <c:v>1.08</c:v>
                </c:pt>
                <c:pt idx="1">
                  <c:v>1.2266666666666666</c:v>
                </c:pt>
                <c:pt idx="2">
                  <c:v>1.8966666666666665</c:v>
                </c:pt>
                <c:pt idx="3">
                  <c:v>4.0166666666666684</c:v>
                </c:pt>
                <c:pt idx="4">
                  <c:v>4.3566666666666674</c:v>
                </c:pt>
                <c:pt idx="5">
                  <c:v>4.3599999999999985</c:v>
                </c:pt>
              </c:numCache>
            </c:numRef>
          </c:val>
        </c:ser>
        <c:marker val="1"/>
        <c:axId val="9634560"/>
        <c:axId val="9636096"/>
      </c:lineChart>
      <c:catAx>
        <c:axId val="9634560"/>
        <c:scaling>
          <c:orientation val="minMax"/>
        </c:scaling>
        <c:axPos val="b"/>
        <c:majorTickMark val="none"/>
        <c:tickLblPos val="nextTo"/>
        <c:crossAx val="9636096"/>
        <c:crosses val="autoZero"/>
        <c:auto val="1"/>
        <c:lblAlgn val="ctr"/>
        <c:lblOffset val="100"/>
      </c:catAx>
      <c:valAx>
        <c:axId val="963609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ko-KR" sz="1800"/>
                  <a:t>m</a:t>
                </a:r>
                <a:endParaRPr lang="ko-KR" altLang="en-US" sz="1800"/>
              </a:p>
            </c:rich>
          </c:tx>
          <c:layout/>
        </c:title>
        <c:numFmt formatCode="0.0_ " sourceLinked="1"/>
        <c:majorTickMark val="none"/>
        <c:tickLblPos val="nextTo"/>
        <c:crossAx val="9634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0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0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fld id="{22C6455A-6F5A-496B-B2EC-587126C1FC3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D77C5269-CAD9-4A2C-B1EB-BAB9027DD5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0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0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fld id="{00D154E1-6428-4CF0-AC74-CBF6B323DBC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11" tIns="47905" rIns="95811" bIns="4790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811" tIns="47905" rIns="95811" bIns="4790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B4587E4B-A81E-4083-906B-35B453D8D4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7E4B-A81E-4083-906B-35B453D8D40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E3~e5</a:t>
            </a:r>
            <a:r>
              <a:rPr lang="ko-KR" altLang="en-US" dirty="0" smtClean="0"/>
              <a:t>까지의 </a:t>
            </a:r>
            <a:r>
              <a:rPr lang="ko-KR" altLang="en-US" dirty="0" err="1" smtClean="0"/>
              <a:t>선수별</a:t>
            </a:r>
            <a:r>
              <a:rPr lang="ko-KR" altLang="en-US" dirty="0" smtClean="0"/>
              <a:t> 국면을 보면 앞서 말한 것 같이 </a:t>
            </a:r>
            <a:r>
              <a:rPr lang="en-US" altLang="ko-KR" dirty="0" smtClean="0"/>
              <a:t>e3</a:t>
            </a:r>
            <a:r>
              <a:rPr lang="ko-KR" altLang="en-US" dirty="0" smtClean="0"/>
              <a:t>에서 신체의 무게 중심이 높게 나타나야 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동작이 잘 이루어져야 수직으로 발을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차고 </a:t>
            </a:r>
            <a:r>
              <a:rPr lang="ko-KR" altLang="en-US" dirty="0" err="1" smtClean="0"/>
              <a:t>올라갈때</a:t>
            </a:r>
            <a:r>
              <a:rPr lang="ko-KR" altLang="en-US" dirty="0" smtClean="0"/>
              <a:t> 준비할 수 있는 시간이 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최윤희 선수는 이 동작이 </a:t>
            </a:r>
            <a:r>
              <a:rPr lang="ko-KR" altLang="en-US" dirty="0" err="1" smtClean="0"/>
              <a:t>실케</a:t>
            </a:r>
            <a:r>
              <a:rPr lang="ko-KR" altLang="en-US" dirty="0" smtClean="0"/>
              <a:t> 선수보다 늦어 </a:t>
            </a:r>
            <a:r>
              <a:rPr lang="en-US" altLang="ko-KR" dirty="0" smtClean="0"/>
              <a:t>pole</a:t>
            </a:r>
            <a:r>
              <a:rPr lang="ko-KR" altLang="en-US" dirty="0" smtClean="0"/>
              <a:t>이 굴곡되어 신전되는 과정에서 다소 엇박자가 나는 것을 볼 수 있었다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7E4B-A81E-4083-906B-35B453D8D40B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latin typeface="굴림" charset="-127"/>
                <a:ea typeface="굴림" charset="-127"/>
              </a:rPr>
              <a:t>Yong In University</a:t>
            </a:r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latin typeface="굴림" charset="-127"/>
                <a:ea typeface="굴림" charset="-127"/>
              </a:rPr>
              <a:t>VICON KOREA</a:t>
            </a:r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35A3E-E3C3-4233-8677-D6265EBF5CC8}" type="slidenum">
              <a:rPr lang="ko-KR" altLang="en-US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최윤희 선수와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실케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선수는 운동시 동작이 비슷한 점이 많다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하지만 장대를 넘는 높이는 많은 차이를 보인다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물론 서양 선수와 동양선수의 생리학적인 차이도 있겠지만 선수 별로 운동동작을 분석하면서 느낀 점은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최윤희선수가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여러 국면을 통해 장대의 바를 넘을 때 몸 전체적으로 힘이 들어가있지 않는 느낌을 들 수 있다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쉽게 말을 하자면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pole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이용하여 장대를 넘어야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(pole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이 도구가 되어야함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하지만 최윤희 선수는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pole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에 끌려가듯이 바를 넘는 느낌을 받았다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그만큼 몸 전체적으로 근력이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pole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탄성력을 이기지 못하는 것 같다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어떠한 부위를 운동하는 것보다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기초적으로 탄성을 버틸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수있는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저항을 키워야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겠고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탄성력이 강한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탄력봉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및 장대높이뛰기를 위해 고안한 기구를 이용해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take-off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에서 바를 넘을 때 까지 타이밍 훈련이 집중적으로 이루어져야 할 것같다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무엇보다 본 실험을 하며 선수들을 봐온 결과 넘을 수 있다는 자신감과 집중력 또한 강해야 할 것이다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 smtClean="0">
              <a:latin typeface="HY견고딕" pitchFamily="18" charset="-127"/>
              <a:ea typeface="HY견고딕" pitchFamily="18" charset="-127"/>
            </a:endParaRPr>
          </a:p>
          <a:p>
            <a:pPr eaLnBrk="1" hangingPunct="1"/>
            <a:endParaRPr lang="ko-KR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latin typeface="굴림" charset="-127"/>
                <a:ea typeface="굴림" charset="-127"/>
              </a:rPr>
              <a:t>Yong In University</a:t>
            </a:r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ko-KR" altLang="en-US" smtClean="0">
                <a:latin typeface="굴림" charset="-127"/>
                <a:ea typeface="굴림" charset="-127"/>
              </a:rPr>
              <a:t>VICON KOREA</a:t>
            </a:r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35A3E-E3C3-4233-8677-D6265EBF5CC8}" type="slidenum">
              <a:rPr lang="ko-KR" altLang="en-US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최윤희 선수와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실케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선수는 운동시 동작이 비슷한 점이 많다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하지만 장대를 넘는 높이는 많은 차이를 보인다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물론 서양 선수와 동양선수의 생리학적인 차이도 있겠지만 선수 별로 운동동작을 분석하면서 느낀 점은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최윤희선수가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여러 국면을 통해 장대의 바를 넘을 때 몸 전체적으로 힘이 들어가있지 않는 느낌을 들 수 있다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쉽게 말을 하자면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pole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이용하여 장대를 넘어야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(pole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이 도구가 되어야함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하지만 최윤희 선수는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pole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에 끌려가듯이 바를 넘는 느낌을 받았다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그만큼 몸 전체적으로 근력이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pole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탄성력을 이기지 못하는 것 같다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어떠한 부위를 운동하는 것보다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기초적으로 탄성을 버틸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수있는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저항을 키워야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겠고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탄성력이 강한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탄력봉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및 장대높이뛰기를 위해 고안한 기구를 이용해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take-off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에서 바를 넘을 때 까지 타이밍 훈련이 집중적으로 이루어져야 할 것같다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무엇보다 본 실험을 하며 선수들을 봐온 결과 넘을 수 있다는 자신감과 집중력 또한 강해야 할 것이다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 smtClean="0">
              <a:latin typeface="HY견고딕" pitchFamily="18" charset="-127"/>
              <a:ea typeface="HY견고딕" pitchFamily="18" charset="-127"/>
            </a:endParaRPr>
          </a:p>
          <a:p>
            <a:pPr eaLnBrk="1" hangingPunct="1"/>
            <a:endParaRPr lang="ko-KR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7E4B-A81E-4083-906B-35B453D8D40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7E4B-A81E-4083-906B-35B453D8D40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7E4B-A81E-4083-906B-35B453D8D40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수평속도에서 </a:t>
            </a:r>
            <a:r>
              <a:rPr lang="ko-KR" altLang="en-US" dirty="0" err="1" smtClean="0"/>
              <a:t>줄리아선수는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이벤트별로</a:t>
            </a:r>
            <a:r>
              <a:rPr lang="ko-KR" altLang="en-US" dirty="0" smtClean="0"/>
              <a:t> 꾸준히 속도가 </a:t>
            </a:r>
            <a:r>
              <a:rPr lang="ko-KR" altLang="en-US" dirty="0" err="1" smtClean="0"/>
              <a:t>줄지않고</a:t>
            </a:r>
            <a:r>
              <a:rPr lang="ko-KR" altLang="en-US" dirty="0" smtClean="0"/>
              <a:t> 나타났으나 </a:t>
            </a:r>
            <a:r>
              <a:rPr lang="ko-KR" altLang="en-US" dirty="0" err="1" smtClean="0"/>
              <a:t>임은지선수경우</a:t>
            </a:r>
            <a:r>
              <a:rPr lang="ko-KR" altLang="en-US" dirty="0" smtClean="0"/>
              <a:t> 마지막에 속도가 줄어드는 경향을 보였다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앞에서 지적한 보폭과 상체의 기울기각에서 그러한 현상을 대신해 </a:t>
            </a:r>
            <a:r>
              <a:rPr lang="ko-KR" altLang="en-US" dirty="0" err="1" smtClean="0"/>
              <a:t>줄수</a:t>
            </a:r>
            <a:r>
              <a:rPr lang="ko-KR" altLang="en-US" dirty="0" smtClean="0"/>
              <a:t> 있을 것이다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줄라아선수와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임은지선수</a:t>
            </a:r>
            <a:r>
              <a:rPr lang="ko-KR" altLang="en-US" dirty="0" smtClean="0"/>
              <a:t> 간의 양 선수간의 </a:t>
            </a:r>
            <a:r>
              <a:rPr lang="ko-KR" altLang="en-US" dirty="0" err="1" smtClean="0"/>
              <a:t>속도차는</a:t>
            </a:r>
            <a:r>
              <a:rPr lang="ko-KR" altLang="en-US" dirty="0" smtClean="0"/>
              <a:t> 약 </a:t>
            </a:r>
            <a:r>
              <a:rPr lang="en-US" altLang="ko-KR" dirty="0" smtClean="0"/>
              <a:t>0.63m/s</a:t>
            </a:r>
            <a:r>
              <a:rPr lang="ko-KR" altLang="en-US" dirty="0" smtClean="0"/>
              <a:t>차이를 보였음 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반면 </a:t>
            </a:r>
            <a:r>
              <a:rPr lang="ko-KR" altLang="en-US" dirty="0" err="1" smtClean="0"/>
              <a:t>최윤희선수는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0.32m/s </a:t>
            </a:r>
            <a:r>
              <a:rPr lang="ko-KR" altLang="en-US" dirty="0" smtClean="0"/>
              <a:t>차이를 보임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7E4B-A81E-4083-906B-35B453D8D40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최윤희 </a:t>
            </a:r>
            <a:r>
              <a:rPr lang="en-US" altLang="ko-KR" dirty="0" smtClean="0"/>
              <a:t>4m20cm: </a:t>
            </a:r>
            <a:r>
              <a:rPr lang="ko-KR" altLang="en-US" dirty="0" smtClean="0"/>
              <a:t>무릎이 일정하게 신전되었지만 </a:t>
            </a:r>
            <a:r>
              <a:rPr lang="en-US" altLang="ko-KR" dirty="0" smtClean="0"/>
              <a:t>e5</a:t>
            </a:r>
            <a:r>
              <a:rPr lang="ko-KR" altLang="en-US" dirty="0" smtClean="0"/>
              <a:t>시 바를 넘는 시기</a:t>
            </a:r>
            <a:r>
              <a:rPr lang="en-US" altLang="ko-KR" dirty="0" smtClean="0"/>
              <a:t>(jack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knife)</a:t>
            </a:r>
            <a:r>
              <a:rPr lang="ko-KR" altLang="en-US" baseline="0" dirty="0" smtClean="0"/>
              <a:t>가 불안정함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최윤희 </a:t>
            </a:r>
            <a:r>
              <a:rPr lang="en-US" altLang="ko-KR" baseline="0" dirty="0" smtClean="0"/>
              <a:t>4m30cm: </a:t>
            </a:r>
            <a:r>
              <a:rPr lang="ko-KR" altLang="en-US" baseline="0" dirty="0" smtClean="0"/>
              <a:t>전 대회와 비교 </a:t>
            </a:r>
            <a:r>
              <a:rPr lang="ko-KR" altLang="en-US" baseline="0" dirty="0" err="1" smtClean="0"/>
              <a:t>했을때와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e4~5</a:t>
            </a:r>
            <a:r>
              <a:rPr lang="ko-KR" altLang="en-US" baseline="0" dirty="0" smtClean="0"/>
              <a:t>시 무릎의 각이 일정하게 신전되는 것을 볼 수 있음</a:t>
            </a:r>
            <a:r>
              <a:rPr lang="en-US" altLang="ko-KR" baseline="0" dirty="0" smtClean="0"/>
              <a:t>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7E4B-A81E-4083-906B-35B453D8D40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7E4B-A81E-4083-906B-35B453D8D40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7E4B-A81E-4083-906B-35B453D8D40B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7E4B-A81E-4083-906B-35B453D8D40B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ampusMon"/>
          <p:cNvPicPr>
            <a:picLocks noChangeAspect="1" noChangeArrowheads="1"/>
          </p:cNvPicPr>
          <p:nvPr/>
        </p:nvPicPr>
        <p:blipFill>
          <a:blip r:embed="rId2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992188" y="5035550"/>
            <a:ext cx="23764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1" descr="H_Mon_noTag_CMYK"/>
          <p:cNvPicPr>
            <a:picLocks noChangeAspect="1" noChangeArrowheads="1"/>
          </p:cNvPicPr>
          <p:nvPr/>
        </p:nvPicPr>
        <p:blipFill>
          <a:blip r:embed="rId3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6321425" y="4910138"/>
            <a:ext cx="2155825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Picture 47" descr="PTmind_m031_표지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ko-KR" altLang="ko-KR" sz="2400" b="0"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ko-KR" altLang="ko-KR" sz="2400" b="0">
                <a:latin typeface="Times New Roman" pitchFamily="18" charset="0"/>
                <a:ea typeface="굴림" pitchFamily="50" charset="-127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ko-KR" altLang="ko-KR" sz="2400" b="0"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ko-KR" altLang="ko-KR" sz="2400" b="0"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ko-KR" altLang="ko-KR" sz="2400" b="0"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ko-KR" altLang="ko-KR" sz="2400" b="0"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ko-KR" altLang="ko-KR" sz="2400" b="0"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ko-KR" altLang="ko-KR" sz="2400" b="0"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ko-KR" altLang="ko-KR" sz="2400" b="0"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ko-KR" altLang="ko-KR" sz="2400" b="0"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ko-KR" altLang="ko-KR" sz="2400" b="0">
                  <a:latin typeface="Times New Roman" pitchFamily="18" charset="0"/>
                  <a:ea typeface="굴림" pitchFamily="50" charset="-127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ko-KR" altLang="ko-KR" sz="2400" b="0">
                  <a:latin typeface="Times New Roman" pitchFamily="18" charset="0"/>
                  <a:ea typeface="굴림" pitchFamily="50" charset="-127"/>
                </a:endParaRPr>
              </a:p>
            </p:txBody>
          </p:sp>
        </p:grpSp>
      </p:grpSp>
      <p:sp>
        <p:nvSpPr>
          <p:cNvPr id="286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86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D936551-6134-4E1A-BC1A-C92C9E9A6F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A897B-F781-4F80-B8A4-181494610F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18F41-7C45-4EE2-8096-0487B7A8E9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BA5CE-B7AB-44A9-989D-E6BF8A6DD4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6C02-0B4C-4189-ACFC-4328EE83DA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EE60-EB16-4892-AA2E-FF8059D436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D93F-C3EE-4F44-ADA1-3F0767274B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10D0-491F-4E70-BFB5-703A8C4F83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5DEC-3FCB-4F08-BC60-1D36D89FA7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F6287-9851-4439-8C6E-3E4F6E55A5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A3D6D-CC60-462D-BAC4-D1258D36F6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제목 및 다이어그램 또는 조직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SmartArt 개체 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C563-339A-42A3-8CA5-29E819CBB1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제목, 내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4CDFD-9863-402B-B3B7-AB74EF919B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ampusMon"/>
          <p:cNvPicPr>
            <a:picLocks noChangeAspect="1" noChangeArrowheads="1"/>
          </p:cNvPicPr>
          <p:nvPr/>
        </p:nvPicPr>
        <p:blipFill>
          <a:blip r:embed="rId2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992188" y="5035550"/>
            <a:ext cx="23764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1" descr="H_Mon_noTag_CMYK"/>
          <p:cNvPicPr>
            <a:picLocks noChangeAspect="1" noChangeArrowheads="1"/>
          </p:cNvPicPr>
          <p:nvPr/>
        </p:nvPicPr>
        <p:blipFill>
          <a:blip r:embed="rId3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6321425" y="4910138"/>
            <a:ext cx="2155825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Picture 47" descr="PTmind_m031_표지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C4A6-C72F-46C9-AA30-1F4EE375E203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D6C4-9845-4F71-9B6E-D8A89746F1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4A7E-6DC4-4D35-8228-491AC0912C94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AB1BC-3D1B-493C-BDD5-DB33FAACD3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BE5F-C1C5-4A77-B0D2-597324FD037E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2709C-4F94-4E10-9BF9-80773EA19F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2042-4596-4367-B5BE-C8A8BADCC812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64BB-FA3B-4BC0-82DA-3AFD0E6481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F580-5177-4BFB-BF26-A187C9965B7B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AE69-96EA-44DF-94C7-3A47E21619A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0098-803F-4D38-BCC8-2B768BC4C5E1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DF0A2-E2BD-4537-90B1-0FF773CA24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A559-6354-4563-ABC3-552DD07C5ACE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E819F-7EB9-4750-B7CE-D6EF335E54D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DAF95-259E-4E7F-B419-6F4D936141D5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0C9E-1252-4E3F-9495-5A74BF5DA6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6D7A-F951-4BF6-8A9E-4861D9F17B58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82AAB-C27C-4BE8-BE4A-57653D3910A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B675-16C1-401F-8EE3-A14A7430FA93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1FE4-24CD-43E3-B328-01391F31A5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A9D3-0A92-4377-BEE7-869C319E769D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2A5B-5D2F-498C-91B1-89D0646D94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707C6-7A31-420E-AE73-883638A03996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52C49-6A57-436B-9308-39A00B69C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4B83-376C-4CDC-B289-CC37A5D41A0B}" type="datetimeFigureOut">
              <a:rPr lang="ko-KR" altLang="en-US" smtClean="0"/>
              <a:pPr/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B852F-064F-4CA8-8A7B-E47924D1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kumimoji="0" sz="1200" b="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 b="0" smtClean="0"/>
            </a:lvl1pPr>
          </a:lstStyle>
          <a:p>
            <a:pPr>
              <a:defRPr/>
            </a:pPr>
            <a:fld id="{C6F67F14-2F3B-4687-9A4C-A23ED032A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ko-KR" altLang="ko-KR" sz="2400" b="0"/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ko-KR" altLang="ko-KR" sz="2400" b="0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ko-KR" altLang="ko-KR" sz="1800" b="0">
                <a:solidFill>
                  <a:schemeClr val="hlink"/>
                </a:solidFill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ko-KR" altLang="ko-KR" sz="1800" b="0">
                <a:solidFill>
                  <a:schemeClr val="hlink"/>
                </a:solidFill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ko-KR" altLang="ko-KR" sz="1800" b="0">
                <a:solidFill>
                  <a:schemeClr val="accent2"/>
                </a:solidFill>
              </a:endParaRP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ko-KR" altLang="ko-KR" sz="1800" b="0">
                <a:solidFill>
                  <a:schemeClr val="hlink"/>
                </a:solidFill>
              </a:endParaRP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ko-KR" altLang="ko-KR" sz="2400" b="0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ko-KR" altLang="ko-KR" sz="1800" b="0">
                <a:solidFill>
                  <a:schemeClr val="accent2"/>
                </a:solidFill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0" lang="ko-KR" altLang="ko-KR" sz="1800" b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200" b="0" smtClean="0"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휴먼매직체" pitchFamily="18" charset="-127"/>
          <a:ea typeface="휴먼매직체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휴먼매직체" pitchFamily="18" charset="-127"/>
          <a:ea typeface="휴먼매직체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휴먼매직체" pitchFamily="18" charset="-127"/>
          <a:ea typeface="휴먼매직체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휴먼매직체" pitchFamily="18" charset="-127"/>
          <a:ea typeface="휴먼매직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휴먼매직체" pitchFamily="18" charset="-127"/>
          <a:ea typeface="휴먼매직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휴먼매직체" pitchFamily="18" charset="-127"/>
          <a:ea typeface="휴먼매직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휴먼매직체" pitchFamily="18" charset="-127"/>
          <a:ea typeface="휴먼매직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휴먼매직체" pitchFamily="18" charset="-127"/>
          <a:ea typeface="휴먼매직체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60A1B8-67AD-4526-B193-BEDA974B660B}" type="datetimeFigureOut">
              <a:rPr lang="ko-KR" altLang="en-US"/>
              <a:pPr>
                <a:defRPr/>
              </a:pPr>
              <a:t>2010-12-24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1D6DE3-ED61-45E2-8914-0D16974E985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6.gif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gif"/><Relationship Id="rId11" Type="http://schemas.openxmlformats.org/officeDocument/2006/relationships/image" Target="../media/image24.png"/><Relationship Id="rId5" Type="http://schemas.openxmlformats.org/officeDocument/2006/relationships/image" Target="../media/image8.gif"/><Relationship Id="rId10" Type="http://schemas.openxmlformats.org/officeDocument/2006/relationships/image" Target="../media/image23.png"/><Relationship Id="rId4" Type="http://schemas.openxmlformats.org/officeDocument/2006/relationships/chart" Target="../charts/chart3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4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11" Type="http://schemas.openxmlformats.org/officeDocument/2006/relationships/image" Target="../media/image25.png"/><Relationship Id="rId5" Type="http://schemas.openxmlformats.org/officeDocument/2006/relationships/image" Target="../media/image4.gif"/><Relationship Id="rId10" Type="http://schemas.openxmlformats.org/officeDocument/2006/relationships/image" Target="../media/image24.png"/><Relationship Id="rId4" Type="http://schemas.openxmlformats.org/officeDocument/2006/relationships/image" Target="../media/image8.gif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5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11" Type="http://schemas.openxmlformats.org/officeDocument/2006/relationships/image" Target="../media/image31.png"/><Relationship Id="rId5" Type="http://schemas.openxmlformats.org/officeDocument/2006/relationships/image" Target="../media/image4.gif"/><Relationship Id="rId10" Type="http://schemas.openxmlformats.org/officeDocument/2006/relationships/image" Target="../media/image30.png"/><Relationship Id="rId4" Type="http://schemas.openxmlformats.org/officeDocument/2006/relationships/image" Target="../media/image8.gif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6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11" Type="http://schemas.openxmlformats.org/officeDocument/2006/relationships/image" Target="../media/image31.png"/><Relationship Id="rId5" Type="http://schemas.openxmlformats.org/officeDocument/2006/relationships/image" Target="../media/image4.gif"/><Relationship Id="rId10" Type="http://schemas.openxmlformats.org/officeDocument/2006/relationships/image" Target="../media/image30.png"/><Relationship Id="rId4" Type="http://schemas.openxmlformats.org/officeDocument/2006/relationships/image" Target="../media/image8.gif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7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11" Type="http://schemas.openxmlformats.org/officeDocument/2006/relationships/image" Target="../media/image31.png"/><Relationship Id="rId5" Type="http://schemas.openxmlformats.org/officeDocument/2006/relationships/image" Target="../media/image4.gif"/><Relationship Id="rId10" Type="http://schemas.openxmlformats.org/officeDocument/2006/relationships/image" Target="../media/image30.png"/><Relationship Id="rId4" Type="http://schemas.openxmlformats.org/officeDocument/2006/relationships/image" Target="../media/image8.gif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gi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8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hart" Target="../charts/chart9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11" Type="http://schemas.openxmlformats.org/officeDocument/2006/relationships/image" Target="../media/image6.gif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8.gif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gif"/><Relationship Id="rId7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gif"/><Relationship Id="rId11" Type="http://schemas.openxmlformats.org/officeDocument/2006/relationships/image" Target="../media/image25.png"/><Relationship Id="rId5" Type="http://schemas.openxmlformats.org/officeDocument/2006/relationships/image" Target="../media/image6.gif"/><Relationship Id="rId10" Type="http://schemas.openxmlformats.org/officeDocument/2006/relationships/image" Target="../media/image24.png"/><Relationship Id="rId4" Type="http://schemas.openxmlformats.org/officeDocument/2006/relationships/image" Target="../media/image8.gi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gif"/><Relationship Id="rId7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6.gif"/><Relationship Id="rId10" Type="http://schemas.openxmlformats.org/officeDocument/2006/relationships/image" Target="../media/image25.png"/><Relationship Id="rId4" Type="http://schemas.openxmlformats.org/officeDocument/2006/relationships/image" Target="../media/image4.gif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786050" y="2071678"/>
            <a:ext cx="6019800" cy="177323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ko-KR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Women Pole Vault</a:t>
            </a:r>
            <a:br>
              <a:rPr lang="en-US" altLang="ko-KR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2-D &amp; 3-D Analysis</a:t>
            </a:r>
            <a:endParaRPr lang="ko-KR" altLang="en-US" sz="4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 descr="여자 장대 사진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0"/>
            <a:ext cx="5643570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사본 -mv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80046"/>
            <a:ext cx="4214810" cy="267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7694" y="5734073"/>
            <a:ext cx="4914900" cy="981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472514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담당연구원 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김태완 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Ph.D.</a:t>
            </a:r>
            <a:endParaRPr lang="ko-KR" altLang="en-US" sz="28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2852"/>
            <a:ext cx="3786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2011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년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육상 드림 팀 스포츠과학 지원 팀 여자도약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 (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기술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5301208"/>
            <a:ext cx="3786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28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화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996952"/>
            <a:ext cx="708758" cy="68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차트 15"/>
          <p:cNvGraphicFramePr/>
          <p:nvPr/>
        </p:nvGraphicFramePr>
        <p:xfrm>
          <a:off x="0" y="1484784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129769" y="714356"/>
            <a:ext cx="5162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 Angle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Variable (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Trunk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Angle, Vertical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axis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그림 13" descr="여자 장대 사진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71438"/>
            <a:ext cx="319235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1196752"/>
            <a:ext cx="571504" cy="8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1484784"/>
            <a:ext cx="645862" cy="92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1844824"/>
            <a:ext cx="642942" cy="78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2132856"/>
            <a:ext cx="686675" cy="80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44408" y="4014159"/>
            <a:ext cx="608205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3568" y="652534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* 2010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최윤희 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 별 자료 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차트 14"/>
          <p:cNvGraphicFramePr/>
          <p:nvPr/>
        </p:nvGraphicFramePr>
        <p:xfrm>
          <a:off x="251520" y="1268759"/>
          <a:ext cx="8784976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사각형 3"/>
          <p:cNvSpPr/>
          <p:nvPr/>
        </p:nvSpPr>
        <p:spPr>
          <a:xfrm>
            <a:off x="236011" y="642918"/>
            <a:ext cx="4696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 Velocity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Variable (Horizontal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Velocity)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그림 15" descr="여자 장대 사진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71438"/>
            <a:ext cx="319235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6994" y="4097636"/>
            <a:ext cx="581443" cy="84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1130" y="3953620"/>
            <a:ext cx="657094" cy="89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7274" y="4097636"/>
            <a:ext cx="654124" cy="76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9402" y="4097636"/>
            <a:ext cx="698617" cy="78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77554" y="4097636"/>
            <a:ext cx="721084" cy="80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0392" y="4169644"/>
            <a:ext cx="618782" cy="6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3568" y="652534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* 2010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최윤희 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 별 자료 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차트 20"/>
          <p:cNvGraphicFramePr/>
          <p:nvPr/>
        </p:nvGraphicFramePr>
        <p:xfrm>
          <a:off x="0" y="1412776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사각형 3"/>
          <p:cNvSpPr/>
          <p:nvPr/>
        </p:nvSpPr>
        <p:spPr>
          <a:xfrm>
            <a:off x="571472" y="642918"/>
            <a:ext cx="4072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 Angle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Variable (Knee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Angle)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4"/>
              </a:buBlip>
            </a:pP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그림 21" descr="여자 장대 사진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71438"/>
            <a:ext cx="319235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pic>
        <p:nvPicPr>
          <p:cNvPr id="11" name="Picture 8" descr="C:\Documents and Settings\Owner\My Documents\My Pictures\장대 3D events\e1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212976"/>
            <a:ext cx="687116" cy="442920"/>
          </a:xfrm>
          <a:prstGeom prst="rect">
            <a:avLst/>
          </a:prstGeom>
          <a:noFill/>
        </p:spPr>
      </p:pic>
      <p:pic>
        <p:nvPicPr>
          <p:cNvPr id="12" name="Picture 9" descr="C:\Documents and Settings\Owner\My Documents\My Pictures\장대 3D events\e2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2924944"/>
            <a:ext cx="696962" cy="451078"/>
          </a:xfrm>
          <a:prstGeom prst="rect">
            <a:avLst/>
          </a:prstGeom>
          <a:noFill/>
        </p:spPr>
      </p:pic>
      <p:pic>
        <p:nvPicPr>
          <p:cNvPr id="13" name="Picture 10" descr="C:\Documents and Settings\Owner\My Documents\My Pictures\장대 3D events\e3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2420888"/>
            <a:ext cx="466688" cy="565040"/>
          </a:xfrm>
          <a:prstGeom prst="rect">
            <a:avLst/>
          </a:prstGeom>
          <a:noFill/>
        </p:spPr>
      </p:pic>
      <p:pic>
        <p:nvPicPr>
          <p:cNvPr id="14" name="Picture 11" descr="C:\Documents and Settings\Owner\My Documents\My Pictures\장대 3D events\e4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1124744"/>
            <a:ext cx="284480" cy="943000"/>
          </a:xfrm>
          <a:prstGeom prst="rect">
            <a:avLst/>
          </a:prstGeom>
          <a:noFill/>
        </p:spPr>
      </p:pic>
      <p:pic>
        <p:nvPicPr>
          <p:cNvPr id="16" name="Picture 12" descr="C:\Documents and Settings\Owner\My Documents\My Pictures\장대 3D events\e5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1052736"/>
            <a:ext cx="438114" cy="810210"/>
          </a:xfrm>
          <a:prstGeom prst="rect">
            <a:avLst/>
          </a:prstGeom>
          <a:noFill/>
        </p:spPr>
      </p:pic>
      <p:pic>
        <p:nvPicPr>
          <p:cNvPr id="17" name="Picture 13" descr="C:\Documents and Settings\Owner\My Documents\My Pictures\장대 3D events\e6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72400" y="908720"/>
            <a:ext cx="453267" cy="94300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83568" y="652534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* 2010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최윤희 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 별 자료 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차트 8"/>
          <p:cNvGraphicFramePr/>
          <p:nvPr/>
        </p:nvGraphicFramePr>
        <p:xfrm>
          <a:off x="0" y="1556792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사각형 3"/>
          <p:cNvSpPr/>
          <p:nvPr/>
        </p:nvSpPr>
        <p:spPr>
          <a:xfrm>
            <a:off x="104998" y="642918"/>
            <a:ext cx="3962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 Angle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Variable (Hip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Angle)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그림 21" descr="여자 장대 사진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71438"/>
            <a:ext cx="319235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sp>
        <p:nvSpPr>
          <p:cNvPr id="17" name="타원 16"/>
          <p:cNvSpPr/>
          <p:nvPr/>
        </p:nvSpPr>
        <p:spPr bwMode="auto">
          <a:xfrm>
            <a:off x="5000628" y="4857760"/>
            <a:ext cx="1214446" cy="135732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1" lang="ko-KR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0" name="Picture 8" descr="C:\Documents and Settings\Owner\My Documents\My Pictures\장대 3D events\e1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1484784"/>
            <a:ext cx="687116" cy="442920"/>
          </a:xfrm>
          <a:prstGeom prst="rect">
            <a:avLst/>
          </a:prstGeom>
          <a:noFill/>
        </p:spPr>
      </p:pic>
      <p:pic>
        <p:nvPicPr>
          <p:cNvPr id="11" name="Picture 9" descr="C:\Documents and Settings\Owner\My Documents\My Pictures\장대 3D events\e2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844824"/>
            <a:ext cx="696962" cy="451078"/>
          </a:xfrm>
          <a:prstGeom prst="rect">
            <a:avLst/>
          </a:prstGeom>
          <a:noFill/>
        </p:spPr>
      </p:pic>
      <p:pic>
        <p:nvPicPr>
          <p:cNvPr id="12" name="Picture 10" descr="C:\Documents and Settings\Owner\My Documents\My Pictures\장대 3D events\e3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2492896"/>
            <a:ext cx="466688" cy="565040"/>
          </a:xfrm>
          <a:prstGeom prst="rect">
            <a:avLst/>
          </a:prstGeom>
          <a:noFill/>
        </p:spPr>
      </p:pic>
      <p:pic>
        <p:nvPicPr>
          <p:cNvPr id="13" name="Picture 11" descr="C:\Documents and Settings\Owner\My Documents\My Pictures\장대 3D events\e4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980728"/>
            <a:ext cx="284480" cy="943000"/>
          </a:xfrm>
          <a:prstGeom prst="rect">
            <a:avLst/>
          </a:prstGeom>
          <a:noFill/>
        </p:spPr>
      </p:pic>
      <p:pic>
        <p:nvPicPr>
          <p:cNvPr id="14" name="Picture 12" descr="C:\Documents and Settings\Owner\My Documents\My Pictures\장대 3D events\e5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1412776"/>
            <a:ext cx="438114" cy="810210"/>
          </a:xfrm>
          <a:prstGeom prst="rect">
            <a:avLst/>
          </a:prstGeom>
          <a:noFill/>
        </p:spPr>
      </p:pic>
      <p:pic>
        <p:nvPicPr>
          <p:cNvPr id="16" name="Picture 13" descr="C:\Documents and Settings\Owner\My Documents\My Pictures\장대 3D events\e6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44408" y="1196752"/>
            <a:ext cx="453267" cy="94300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3568" y="652534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* 2010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최윤희 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 별 자료 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차트 7"/>
          <p:cNvGraphicFramePr/>
          <p:nvPr/>
        </p:nvGraphicFramePr>
        <p:xfrm>
          <a:off x="0" y="1412776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사각형 3"/>
          <p:cNvSpPr/>
          <p:nvPr/>
        </p:nvSpPr>
        <p:spPr>
          <a:xfrm>
            <a:off x="175569" y="642918"/>
            <a:ext cx="4252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 Angle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Variable (Trunk Tilt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Angle)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그림 21" descr="여자 장대 사진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71438"/>
            <a:ext cx="319235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pic>
        <p:nvPicPr>
          <p:cNvPr id="9" name="Picture 8" descr="C:\Documents and Settings\Owner\My Documents\My Pictures\장대 3D events\e1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861048"/>
            <a:ext cx="687116" cy="442920"/>
          </a:xfrm>
          <a:prstGeom prst="rect">
            <a:avLst/>
          </a:prstGeom>
          <a:noFill/>
        </p:spPr>
      </p:pic>
      <p:pic>
        <p:nvPicPr>
          <p:cNvPr id="10" name="Picture 9" descr="C:\Documents and Settings\Owner\My Documents\My Pictures\장대 3D events\e2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501008"/>
            <a:ext cx="696962" cy="451078"/>
          </a:xfrm>
          <a:prstGeom prst="rect">
            <a:avLst/>
          </a:prstGeom>
          <a:noFill/>
        </p:spPr>
      </p:pic>
      <p:pic>
        <p:nvPicPr>
          <p:cNvPr id="11" name="Picture 10" descr="C:\Documents and Settings\Owner\My Documents\My Pictures\장대 3D events\e3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2708920"/>
            <a:ext cx="466688" cy="565040"/>
          </a:xfrm>
          <a:prstGeom prst="rect">
            <a:avLst/>
          </a:prstGeom>
          <a:noFill/>
        </p:spPr>
      </p:pic>
      <p:pic>
        <p:nvPicPr>
          <p:cNvPr id="12" name="Picture 11" descr="C:\Documents and Settings\Owner\My Documents\My Pictures\장대 3D events\e4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1124744"/>
            <a:ext cx="284480" cy="943000"/>
          </a:xfrm>
          <a:prstGeom prst="rect">
            <a:avLst/>
          </a:prstGeom>
          <a:noFill/>
        </p:spPr>
      </p:pic>
      <p:pic>
        <p:nvPicPr>
          <p:cNvPr id="13" name="Picture 12" descr="C:\Documents and Settings\Owner\My Documents\My Pictures\장대 3D events\e5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1844824"/>
            <a:ext cx="438114" cy="810210"/>
          </a:xfrm>
          <a:prstGeom prst="rect">
            <a:avLst/>
          </a:prstGeom>
          <a:noFill/>
        </p:spPr>
      </p:pic>
      <p:pic>
        <p:nvPicPr>
          <p:cNvPr id="14" name="Picture 13" descr="C:\Documents and Settings\Owner\My Documents\My Pictures\장대 3D events\e6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44408" y="1916832"/>
            <a:ext cx="453267" cy="94300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3568" y="652534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* 2010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최윤희 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 별 자료 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1472" y="642918"/>
            <a:ext cx="3238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 Vertical velocity Variable</a:t>
            </a:r>
          </a:p>
        </p:txBody>
      </p:sp>
      <p:pic>
        <p:nvPicPr>
          <p:cNvPr id="22" name="그림 21" descr="여자 장대 사진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71438"/>
            <a:ext cx="319235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652534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* 2010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최윤희 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 별 자료 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차트 7"/>
          <p:cNvGraphicFramePr/>
          <p:nvPr/>
        </p:nvGraphicFramePr>
        <p:xfrm>
          <a:off x="395536" y="1628774"/>
          <a:ext cx="8352928" cy="475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5652120" y="1196752"/>
            <a:ext cx="2808312" cy="1584176"/>
            <a:chOff x="1331640" y="3284984"/>
            <a:chExt cx="3024336" cy="1982108"/>
          </a:xfrm>
        </p:grpSpPr>
        <p:pic>
          <p:nvPicPr>
            <p:cNvPr id="11" name="Picture 10" descr="C:\Documents and Settings\Owner\My Documents\My Pictures\장대 3D events\e3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1640" y="3717032"/>
              <a:ext cx="1011060" cy="1224136"/>
            </a:xfrm>
            <a:prstGeom prst="rect">
              <a:avLst/>
            </a:prstGeom>
            <a:noFill/>
          </p:spPr>
        </p:pic>
        <p:pic>
          <p:nvPicPr>
            <p:cNvPr id="12" name="Picture 11" descr="C:\Documents and Settings\Owner\My Documents\My Pictures\장대 3D events\e4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7904" y="3284984"/>
              <a:ext cx="648072" cy="1670855"/>
            </a:xfrm>
            <a:prstGeom prst="rect">
              <a:avLst/>
            </a:prstGeom>
            <a:noFill/>
          </p:spPr>
        </p:pic>
        <p:cxnSp>
          <p:nvCxnSpPr>
            <p:cNvPr id="13" name="직선 연결선 12"/>
            <p:cNvCxnSpPr/>
            <p:nvPr/>
          </p:nvCxnSpPr>
          <p:spPr>
            <a:xfrm>
              <a:off x="2339752" y="4941168"/>
              <a:ext cx="1296144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3768" y="4581128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Times New Roman" pitchFamily="18" charset="0"/>
                  <a:cs typeface="Times New Roman" pitchFamily="18" charset="0"/>
                </a:rPr>
                <a:t>Phase 3</a:t>
              </a:r>
              <a:endParaRPr lang="ko-KR" alt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4941168"/>
              <a:ext cx="7920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Times New Roman" pitchFamily="18" charset="0"/>
                  <a:cs typeface="Times New Roman" pitchFamily="18" charset="0"/>
                </a:rPr>
                <a:t>Event 3</a:t>
              </a:r>
              <a:endParaRPr lang="ko-KR" altLang="en-US" sz="10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63888" y="5013176"/>
              <a:ext cx="7920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Times New Roman" pitchFamily="18" charset="0"/>
                  <a:cs typeface="Times New Roman" pitchFamily="18" charset="0"/>
                </a:rPr>
                <a:t>Event 4</a:t>
              </a:r>
              <a:endParaRPr lang="ko-KR" altLang="en-US" sz="105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차트 17"/>
          <p:cNvGraphicFramePr/>
          <p:nvPr/>
        </p:nvGraphicFramePr>
        <p:xfrm>
          <a:off x="0" y="1196752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직사각형 5"/>
          <p:cNvSpPr/>
          <p:nvPr/>
        </p:nvSpPr>
        <p:spPr>
          <a:xfrm>
            <a:off x="571472" y="642918"/>
            <a:ext cx="4039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 Center of Mass Variable (Z axis)</a:t>
            </a:r>
          </a:p>
        </p:txBody>
      </p:sp>
      <p:pic>
        <p:nvPicPr>
          <p:cNvPr id="9" name="Picture 8" descr="C:\Documents and Settings\Owner\My Documents\My Pictures\장대 3D events\e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284984"/>
            <a:ext cx="687116" cy="442920"/>
          </a:xfrm>
          <a:prstGeom prst="rect">
            <a:avLst/>
          </a:prstGeom>
          <a:noFill/>
        </p:spPr>
      </p:pic>
      <p:pic>
        <p:nvPicPr>
          <p:cNvPr id="10" name="Picture 9" descr="C:\Documents and Settings\Owner\My Documents\My Pictures\장대 3D events\e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140968"/>
            <a:ext cx="696962" cy="451078"/>
          </a:xfrm>
          <a:prstGeom prst="rect">
            <a:avLst/>
          </a:prstGeom>
          <a:noFill/>
        </p:spPr>
      </p:pic>
      <p:pic>
        <p:nvPicPr>
          <p:cNvPr id="11" name="Picture 10" descr="C:\Documents and Settings\Owner\My Documents\My Pictures\장대 3D events\e3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780928"/>
            <a:ext cx="466688" cy="565040"/>
          </a:xfrm>
          <a:prstGeom prst="rect">
            <a:avLst/>
          </a:prstGeom>
          <a:noFill/>
        </p:spPr>
      </p:pic>
      <p:pic>
        <p:nvPicPr>
          <p:cNvPr id="12" name="Picture 11" descr="C:\Documents and Settings\Owner\My Documents\My Pictures\장대 3D events\e4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268760"/>
            <a:ext cx="284480" cy="943000"/>
          </a:xfrm>
          <a:prstGeom prst="rect">
            <a:avLst/>
          </a:prstGeom>
          <a:noFill/>
        </p:spPr>
      </p:pic>
      <p:pic>
        <p:nvPicPr>
          <p:cNvPr id="13" name="Picture 12" descr="C:\Documents and Settings\Owner\My Documents\My Pictures\장대 3D events\e5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124744"/>
            <a:ext cx="438114" cy="810210"/>
          </a:xfrm>
          <a:prstGeom prst="rect">
            <a:avLst/>
          </a:prstGeom>
          <a:noFill/>
        </p:spPr>
      </p:pic>
      <p:pic>
        <p:nvPicPr>
          <p:cNvPr id="14" name="Picture 13" descr="C:\Documents and Settings\Owner\My Documents\My Pictures\장대 3D events\e6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4408" y="980728"/>
            <a:ext cx="453267" cy="943004"/>
          </a:xfrm>
          <a:prstGeom prst="rect">
            <a:avLst/>
          </a:prstGeom>
          <a:noFill/>
        </p:spPr>
      </p:pic>
      <p:pic>
        <p:nvPicPr>
          <p:cNvPr id="16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3568" y="652534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* 2010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최윤희 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 별 자료 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11" descr="CC0007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14488"/>
            <a:ext cx="863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857224" y="2778078"/>
            <a:ext cx="290513" cy="288925"/>
            <a:chOff x="883" y="1797"/>
            <a:chExt cx="500" cy="500"/>
          </a:xfrm>
        </p:grpSpPr>
        <p:sp>
          <p:nvSpPr>
            <p:cNvPr id="45084" name="Oval 23"/>
            <p:cNvSpPr>
              <a:spLocks noChangeArrowheads="1"/>
            </p:cNvSpPr>
            <p:nvPr/>
          </p:nvSpPr>
          <p:spPr bwMode="auto">
            <a:xfrm>
              <a:off x="883" y="1797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DDF2FF"/>
                </a:gs>
                <a:gs pos="100000">
                  <a:srgbClr val="3900C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085" name="Oval 24"/>
            <p:cNvSpPr>
              <a:spLocks noChangeArrowheads="1"/>
            </p:cNvSpPr>
            <p:nvPr/>
          </p:nvSpPr>
          <p:spPr bwMode="auto">
            <a:xfrm>
              <a:off x="1009" y="1938"/>
              <a:ext cx="224" cy="2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900C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086" name="Oval 25"/>
            <p:cNvSpPr>
              <a:spLocks noChangeArrowheads="1"/>
            </p:cNvSpPr>
            <p:nvPr/>
          </p:nvSpPr>
          <p:spPr bwMode="auto">
            <a:xfrm rot="-1983712">
              <a:off x="917" y="1852"/>
              <a:ext cx="274" cy="175"/>
            </a:xfrm>
            <a:prstGeom prst="ellipse">
              <a:avLst/>
            </a:prstGeom>
            <a:gradFill rotWithShape="1">
              <a:gsLst>
                <a:gs pos="0">
                  <a:srgbClr val="E5E5FF">
                    <a:alpha val="9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1217587" y="2778078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dirty="0" err="1" smtClean="0"/>
              <a:t>조주</a:t>
            </a:r>
            <a:r>
              <a:rPr lang="ko-KR" altLang="en-US" dirty="0" smtClean="0"/>
              <a:t> 거리 보폭 교정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좌우 대비 불일치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최윤희 선수</a:t>
            </a:r>
            <a:r>
              <a:rPr lang="en-US" altLang="ko-KR" dirty="0" smtClean="0"/>
              <a:t>), </a:t>
            </a:r>
            <a:r>
              <a:rPr lang="ko-KR" altLang="en-US" dirty="0" smtClean="0"/>
              <a:t>보완 필요</a:t>
            </a:r>
            <a:endParaRPr lang="ko-KR" altLang="en-US" dirty="0"/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857224" y="3354341"/>
            <a:ext cx="287338" cy="288925"/>
            <a:chOff x="1383" y="73"/>
            <a:chExt cx="907" cy="907"/>
          </a:xfrm>
        </p:grpSpPr>
        <p:sp>
          <p:nvSpPr>
            <p:cNvPr id="45081" name="Oval 29"/>
            <p:cNvSpPr>
              <a:spLocks noChangeArrowheads="1"/>
            </p:cNvSpPr>
            <p:nvPr/>
          </p:nvSpPr>
          <p:spPr bwMode="auto">
            <a:xfrm>
              <a:off x="1383" y="73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DDF2FF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ko-KR" sz="1800" b="0">
                <a:latin typeface="Script MT Bold" pitchFamily="66" charset="0"/>
                <a:ea typeface="연세소제목체" pitchFamily="18" charset="-127"/>
              </a:endParaRPr>
            </a:p>
          </p:txBody>
        </p:sp>
        <p:sp>
          <p:nvSpPr>
            <p:cNvPr id="45082" name="Oval 30"/>
            <p:cNvSpPr>
              <a:spLocks noChangeArrowheads="1"/>
            </p:cNvSpPr>
            <p:nvPr/>
          </p:nvSpPr>
          <p:spPr bwMode="auto">
            <a:xfrm>
              <a:off x="1610" y="328"/>
              <a:ext cx="408" cy="4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900C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083" name="Oval 31"/>
            <p:cNvSpPr>
              <a:spLocks noChangeArrowheads="1"/>
            </p:cNvSpPr>
            <p:nvPr/>
          </p:nvSpPr>
          <p:spPr bwMode="auto">
            <a:xfrm rot="-1983712">
              <a:off x="1443" y="171"/>
              <a:ext cx="499" cy="318"/>
            </a:xfrm>
            <a:prstGeom prst="ellipse">
              <a:avLst/>
            </a:prstGeom>
            <a:gradFill rotWithShape="1">
              <a:gsLst>
                <a:gs pos="0">
                  <a:srgbClr val="E5E5FF">
                    <a:alpha val="9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1217587" y="3336878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dirty="0" err="1" smtClean="0"/>
              <a:t>조주</a:t>
            </a:r>
            <a:r>
              <a:rPr lang="ko-KR" altLang="en-US" dirty="0" smtClean="0"/>
              <a:t> 시 </a:t>
            </a:r>
            <a:r>
              <a:rPr lang="ko-KR" altLang="en-US" dirty="0" err="1" smtClean="0"/>
              <a:t>폴을</a:t>
            </a:r>
            <a:r>
              <a:rPr lang="ko-KR" altLang="en-US" dirty="0" smtClean="0"/>
              <a:t> 빨리 내림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마지막 </a:t>
            </a:r>
            <a:r>
              <a:rPr lang="en-US" altLang="ko-KR" dirty="0" smtClean="0"/>
              <a:t>1</a:t>
            </a:r>
            <a:r>
              <a:rPr lang="ko-KR" altLang="en-US" dirty="0" smtClean="0"/>
              <a:t>보전 속도 감소</a:t>
            </a:r>
            <a:r>
              <a:rPr lang="en-US" altLang="ko-KR" dirty="0" smtClean="0"/>
              <a:t>(</a:t>
            </a:r>
            <a:r>
              <a:rPr lang="ko-KR" altLang="en-US" dirty="0" smtClean="0"/>
              <a:t>임은지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최윤희</a:t>
            </a:r>
            <a:r>
              <a:rPr lang="en-US" altLang="ko-KR" dirty="0" smtClean="0"/>
              <a:t>), </a:t>
            </a:r>
            <a:r>
              <a:rPr lang="ko-KR" altLang="en-US" dirty="0" smtClean="0"/>
              <a:t>보완 필요</a:t>
            </a:r>
            <a:endParaRPr lang="en-US" altLang="ko-KR" dirty="0"/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857224" y="4291998"/>
            <a:ext cx="287338" cy="287338"/>
            <a:chOff x="2381" y="73"/>
            <a:chExt cx="907" cy="907"/>
          </a:xfrm>
        </p:grpSpPr>
        <p:sp>
          <p:nvSpPr>
            <p:cNvPr id="45078" name="Oval 34"/>
            <p:cNvSpPr>
              <a:spLocks noChangeArrowheads="1"/>
            </p:cNvSpPr>
            <p:nvPr/>
          </p:nvSpPr>
          <p:spPr bwMode="auto">
            <a:xfrm>
              <a:off x="2381" y="73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079" name="Oval 35"/>
            <p:cNvSpPr>
              <a:spLocks noChangeArrowheads="1"/>
            </p:cNvSpPr>
            <p:nvPr/>
          </p:nvSpPr>
          <p:spPr bwMode="auto">
            <a:xfrm>
              <a:off x="2608" y="328"/>
              <a:ext cx="408" cy="4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900C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080" name="Oval 36"/>
            <p:cNvSpPr>
              <a:spLocks noChangeArrowheads="1"/>
            </p:cNvSpPr>
            <p:nvPr/>
          </p:nvSpPr>
          <p:spPr bwMode="auto">
            <a:xfrm rot="-1983712">
              <a:off x="2441" y="171"/>
              <a:ext cx="499" cy="318"/>
            </a:xfrm>
            <a:prstGeom prst="ellipse">
              <a:avLst/>
            </a:prstGeom>
            <a:gradFill rotWithShape="1">
              <a:gsLst>
                <a:gs pos="0">
                  <a:srgbClr val="E8FFA9">
                    <a:alpha val="9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1217587" y="4274536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dirty="0" smtClean="0"/>
              <a:t>롤백 시 </a:t>
            </a:r>
            <a:r>
              <a:rPr lang="ko-KR" altLang="en-US" dirty="0" err="1" smtClean="0"/>
              <a:t>폴의</a:t>
            </a:r>
            <a:r>
              <a:rPr lang="ko-KR" altLang="en-US" dirty="0" smtClean="0"/>
              <a:t> 반동을 원활히 활용하지 못함</a:t>
            </a:r>
            <a:r>
              <a:rPr lang="en-US" altLang="ko-KR" dirty="0" smtClean="0"/>
              <a:t>(</a:t>
            </a:r>
            <a:r>
              <a:rPr lang="ko-KR" altLang="en-US" dirty="0" smtClean="0"/>
              <a:t>머리가 하향으로 유지하지 못함</a:t>
            </a:r>
            <a:r>
              <a:rPr lang="en-US" altLang="ko-KR" dirty="0" smtClean="0"/>
              <a:t>) </a:t>
            </a:r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857224" y="4868261"/>
            <a:ext cx="287338" cy="288925"/>
            <a:chOff x="3379" y="73"/>
            <a:chExt cx="907" cy="907"/>
          </a:xfrm>
        </p:grpSpPr>
        <p:sp>
          <p:nvSpPr>
            <p:cNvPr id="45075" name="Oval 39"/>
            <p:cNvSpPr>
              <a:spLocks noChangeArrowheads="1"/>
            </p:cNvSpPr>
            <p:nvPr/>
          </p:nvSpPr>
          <p:spPr bwMode="auto">
            <a:xfrm>
              <a:off x="3379" y="73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076" name="Oval 40"/>
            <p:cNvSpPr>
              <a:spLocks noChangeArrowheads="1"/>
            </p:cNvSpPr>
            <p:nvPr/>
          </p:nvSpPr>
          <p:spPr bwMode="auto">
            <a:xfrm>
              <a:off x="3606" y="328"/>
              <a:ext cx="408" cy="4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900C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077" name="Oval 41"/>
            <p:cNvSpPr>
              <a:spLocks noChangeArrowheads="1"/>
            </p:cNvSpPr>
            <p:nvPr/>
          </p:nvSpPr>
          <p:spPr bwMode="auto">
            <a:xfrm rot="-1983712">
              <a:off x="3439" y="171"/>
              <a:ext cx="499" cy="318"/>
            </a:xfrm>
            <a:prstGeom prst="ellipse">
              <a:avLst/>
            </a:prstGeom>
            <a:gradFill rotWithShape="1">
              <a:gsLst>
                <a:gs pos="0">
                  <a:srgbClr val="FFDDFF">
                    <a:alpha val="9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857224" y="5442936"/>
            <a:ext cx="287338" cy="288925"/>
            <a:chOff x="3379" y="73"/>
            <a:chExt cx="907" cy="907"/>
          </a:xfrm>
        </p:grpSpPr>
        <p:sp>
          <p:nvSpPr>
            <p:cNvPr id="2" name="Oval 44"/>
            <p:cNvSpPr>
              <a:spLocks noChangeArrowheads="1"/>
            </p:cNvSpPr>
            <p:nvPr/>
          </p:nvSpPr>
          <p:spPr bwMode="auto">
            <a:xfrm>
              <a:off x="3379" y="73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FFFF00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" name="Oval 45"/>
            <p:cNvSpPr>
              <a:spLocks noChangeArrowheads="1"/>
            </p:cNvSpPr>
            <p:nvPr/>
          </p:nvSpPr>
          <p:spPr bwMode="auto">
            <a:xfrm>
              <a:off x="3604" y="327"/>
              <a:ext cx="411" cy="40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0"/>
                  </a:schemeClr>
                </a:gs>
                <a:gs pos="50000">
                  <a:srgbClr val="FFFF00"/>
                </a:gs>
                <a:gs pos="100000">
                  <a:schemeClr val="bg2"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" name="Oval 46"/>
            <p:cNvSpPr>
              <a:spLocks noChangeArrowheads="1"/>
            </p:cNvSpPr>
            <p:nvPr/>
          </p:nvSpPr>
          <p:spPr bwMode="auto">
            <a:xfrm rot="-1983712">
              <a:off x="3439" y="173"/>
              <a:ext cx="501" cy="31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95000"/>
                  </a:schemeClr>
                </a:gs>
                <a:gs pos="50000">
                  <a:srgbClr val="FFFF00">
                    <a:alpha val="0"/>
                  </a:srgbClr>
                </a:gs>
                <a:gs pos="100000">
                  <a:schemeClr val="bg2">
                    <a:alpha val="95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49199" name="Text Box 47"/>
          <p:cNvSpPr txBox="1">
            <a:spLocks noChangeArrowheads="1"/>
          </p:cNvSpPr>
          <p:nvPr/>
        </p:nvSpPr>
        <p:spPr bwMode="auto">
          <a:xfrm>
            <a:off x="1217587" y="5425473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dirty="0" smtClean="0"/>
              <a:t>잭나이프 시 무게중심이 낮고 발이 벌어짐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공중자세 불안정</a:t>
            </a:r>
            <a:r>
              <a:rPr lang="en-US" altLang="ko-KR" dirty="0" smtClean="0"/>
              <a:t>) </a:t>
            </a:r>
            <a:r>
              <a:rPr lang="ko-KR" altLang="en-US" dirty="0" smtClean="0"/>
              <a:t>보완 필요</a:t>
            </a:r>
            <a:endParaRPr lang="en-US" altLang="ko-KR" dirty="0"/>
          </a:p>
        </p:txBody>
      </p:sp>
      <p:sp>
        <p:nvSpPr>
          <p:cNvPr id="42" name="직사각형 41"/>
          <p:cNvSpPr/>
          <p:nvPr/>
        </p:nvSpPr>
        <p:spPr bwMode="auto">
          <a:xfrm>
            <a:off x="428596" y="2204864"/>
            <a:ext cx="8215370" cy="4071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1" lang="ko-KR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43" name="Picture 28" descr="thisisthech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57166"/>
            <a:ext cx="1428760" cy="2085381"/>
          </a:xfrm>
          <a:prstGeom prst="rect">
            <a:avLst/>
          </a:prstGeom>
          <a:noFill/>
        </p:spPr>
      </p:pic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1214414" y="4782547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dirty="0" smtClean="0"/>
              <a:t>I </a:t>
            </a:r>
            <a:r>
              <a:rPr lang="ko-KR" altLang="en-US" dirty="0" smtClean="0"/>
              <a:t>동작 시 수직속도가 떨어짐</a:t>
            </a:r>
            <a:r>
              <a:rPr lang="en-US" altLang="ko-KR" dirty="0" smtClean="0"/>
              <a:t>(</a:t>
            </a:r>
            <a:r>
              <a:rPr lang="ko-KR" altLang="en-US" dirty="0" smtClean="0"/>
              <a:t>임은지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최윤희</a:t>
            </a:r>
            <a:r>
              <a:rPr lang="en-US" altLang="ko-KR" dirty="0" smtClean="0"/>
              <a:t>), </a:t>
            </a:r>
            <a:r>
              <a:rPr lang="ko-KR" altLang="en-US" dirty="0" smtClean="0"/>
              <a:t>근력강화 필요</a:t>
            </a:r>
            <a:endParaRPr lang="en-US" altLang="ko-KR" dirty="0" smtClean="0"/>
          </a:p>
        </p:txBody>
      </p:sp>
      <p:pic>
        <p:nvPicPr>
          <p:cNvPr id="45" name="그림 44" descr="여자 장대 사진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28604"/>
            <a:ext cx="4286280" cy="105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2000232" y="171448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보완 점</a:t>
            </a:r>
            <a:endParaRPr lang="ko-KR" altLang="en-US" sz="2400" dirty="0"/>
          </a:p>
        </p:txBody>
      </p:sp>
      <p:pic>
        <p:nvPicPr>
          <p:cNvPr id="37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grpSp>
        <p:nvGrpSpPr>
          <p:cNvPr id="38" name="Group 28"/>
          <p:cNvGrpSpPr>
            <a:grpSpLocks/>
          </p:cNvGrpSpPr>
          <p:nvPr/>
        </p:nvGrpSpPr>
        <p:grpSpPr bwMode="auto">
          <a:xfrm>
            <a:off x="827261" y="3796813"/>
            <a:ext cx="287338" cy="288925"/>
            <a:chOff x="1383" y="73"/>
            <a:chExt cx="907" cy="907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1383" y="73"/>
              <a:ext cx="907" cy="90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ko-KR" sz="1800" b="0">
                <a:latin typeface="Script MT Bold" pitchFamily="66" charset="0"/>
                <a:ea typeface="연세소제목체" pitchFamily="18" charset="-127"/>
              </a:endParaRPr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auto">
            <a:xfrm>
              <a:off x="1610" y="328"/>
              <a:ext cx="408" cy="40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" name="Oval 31"/>
            <p:cNvSpPr>
              <a:spLocks noChangeArrowheads="1"/>
            </p:cNvSpPr>
            <p:nvPr/>
          </p:nvSpPr>
          <p:spPr bwMode="auto">
            <a:xfrm rot="-1983712">
              <a:off x="1443" y="171"/>
              <a:ext cx="499" cy="31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1187624" y="3779350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dirty="0" smtClean="0"/>
              <a:t>Take off </a:t>
            </a:r>
            <a:r>
              <a:rPr lang="ko-KR" altLang="en-US" dirty="0" smtClean="0"/>
              <a:t>시 상체의 전경 각이 뒤로 빠지는 경향이 많이 나타남 수정 보완 필요 </a:t>
            </a:r>
            <a:endParaRPr lang="en-US" altLang="ko-KR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11" descr="CC0007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14488"/>
            <a:ext cx="863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57224" y="2571744"/>
            <a:ext cx="290513" cy="288925"/>
            <a:chOff x="883" y="1797"/>
            <a:chExt cx="500" cy="500"/>
          </a:xfrm>
        </p:grpSpPr>
        <p:sp>
          <p:nvSpPr>
            <p:cNvPr id="45084" name="Oval 23"/>
            <p:cNvSpPr>
              <a:spLocks noChangeArrowheads="1"/>
            </p:cNvSpPr>
            <p:nvPr/>
          </p:nvSpPr>
          <p:spPr bwMode="auto">
            <a:xfrm>
              <a:off x="883" y="1797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DDF2FF"/>
                </a:gs>
                <a:gs pos="100000">
                  <a:srgbClr val="3900C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085" name="Oval 24"/>
            <p:cNvSpPr>
              <a:spLocks noChangeArrowheads="1"/>
            </p:cNvSpPr>
            <p:nvPr/>
          </p:nvSpPr>
          <p:spPr bwMode="auto">
            <a:xfrm>
              <a:off x="1009" y="1938"/>
              <a:ext cx="224" cy="2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900C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086" name="Oval 25"/>
            <p:cNvSpPr>
              <a:spLocks noChangeArrowheads="1"/>
            </p:cNvSpPr>
            <p:nvPr/>
          </p:nvSpPr>
          <p:spPr bwMode="auto">
            <a:xfrm rot="-1983712">
              <a:off x="917" y="1852"/>
              <a:ext cx="274" cy="175"/>
            </a:xfrm>
            <a:prstGeom prst="ellipse">
              <a:avLst/>
            </a:prstGeom>
            <a:gradFill rotWithShape="1">
              <a:gsLst>
                <a:gs pos="0">
                  <a:srgbClr val="E5E5FF">
                    <a:alpha val="9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1217587" y="2571744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dirty="0" smtClean="0"/>
              <a:t>폴 박스지점의 위치선정의 정확성 향상</a:t>
            </a:r>
            <a:endParaRPr lang="ko-KR" altLang="en-US" dirty="0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857224" y="3148007"/>
            <a:ext cx="287338" cy="288925"/>
            <a:chOff x="1383" y="73"/>
            <a:chExt cx="907" cy="907"/>
          </a:xfrm>
        </p:grpSpPr>
        <p:sp>
          <p:nvSpPr>
            <p:cNvPr id="45081" name="Oval 29"/>
            <p:cNvSpPr>
              <a:spLocks noChangeArrowheads="1"/>
            </p:cNvSpPr>
            <p:nvPr/>
          </p:nvSpPr>
          <p:spPr bwMode="auto">
            <a:xfrm>
              <a:off x="1383" y="73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DDF2FF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ko-KR" sz="1800" b="0">
                <a:latin typeface="Script MT Bold" pitchFamily="66" charset="0"/>
                <a:ea typeface="연세소제목체" pitchFamily="18" charset="-127"/>
              </a:endParaRPr>
            </a:p>
          </p:txBody>
        </p:sp>
        <p:sp>
          <p:nvSpPr>
            <p:cNvPr id="45082" name="Oval 30"/>
            <p:cNvSpPr>
              <a:spLocks noChangeArrowheads="1"/>
            </p:cNvSpPr>
            <p:nvPr/>
          </p:nvSpPr>
          <p:spPr bwMode="auto">
            <a:xfrm>
              <a:off x="1610" y="328"/>
              <a:ext cx="408" cy="4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900C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5083" name="Oval 31"/>
            <p:cNvSpPr>
              <a:spLocks noChangeArrowheads="1"/>
            </p:cNvSpPr>
            <p:nvPr/>
          </p:nvSpPr>
          <p:spPr bwMode="auto">
            <a:xfrm rot="-1983712">
              <a:off x="1443" y="171"/>
              <a:ext cx="499" cy="318"/>
            </a:xfrm>
            <a:prstGeom prst="ellipse">
              <a:avLst/>
            </a:prstGeom>
            <a:gradFill rotWithShape="1">
              <a:gsLst>
                <a:gs pos="0">
                  <a:srgbClr val="E5E5FF">
                    <a:alpha val="9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1217587" y="3130544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dirty="0" smtClean="0"/>
              <a:t>크로스바 높이에 따라 자신의 </a:t>
            </a:r>
            <a:r>
              <a:rPr lang="ko-KR" altLang="en-US" dirty="0" err="1" smtClean="0"/>
              <a:t>조주</a:t>
            </a:r>
            <a:r>
              <a:rPr lang="ko-KR" altLang="en-US" dirty="0" smtClean="0"/>
              <a:t> 속도를 찾을 것</a:t>
            </a:r>
            <a:endParaRPr lang="en-US" altLang="ko-KR" dirty="0"/>
          </a:p>
        </p:txBody>
      </p: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857224" y="3734495"/>
            <a:ext cx="287338" cy="288925"/>
            <a:chOff x="3379" y="73"/>
            <a:chExt cx="907" cy="907"/>
          </a:xfrm>
        </p:grpSpPr>
        <p:sp>
          <p:nvSpPr>
            <p:cNvPr id="49196" name="Oval 44"/>
            <p:cNvSpPr>
              <a:spLocks noChangeArrowheads="1"/>
            </p:cNvSpPr>
            <p:nvPr/>
          </p:nvSpPr>
          <p:spPr bwMode="auto">
            <a:xfrm>
              <a:off x="3379" y="73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32001"/>
                  </a:srgbClr>
                </a:gs>
                <a:gs pos="100000">
                  <a:srgbClr val="0066FF">
                    <a:alpha val="84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197" name="Oval 45"/>
            <p:cNvSpPr>
              <a:spLocks noChangeArrowheads="1"/>
            </p:cNvSpPr>
            <p:nvPr/>
          </p:nvSpPr>
          <p:spPr bwMode="auto">
            <a:xfrm>
              <a:off x="3604" y="327"/>
              <a:ext cx="411" cy="409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32001"/>
                  </a:srgbClr>
                </a:gs>
                <a:gs pos="100000">
                  <a:srgbClr val="0066FF">
                    <a:alpha val="84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198" name="Oval 46"/>
            <p:cNvSpPr>
              <a:spLocks noChangeArrowheads="1"/>
            </p:cNvSpPr>
            <p:nvPr/>
          </p:nvSpPr>
          <p:spPr bwMode="auto">
            <a:xfrm rot="-1983712">
              <a:off x="3439" y="173"/>
              <a:ext cx="501" cy="314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32001"/>
                  </a:srgbClr>
                </a:gs>
                <a:gs pos="100000">
                  <a:srgbClr val="0066FF">
                    <a:alpha val="84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1217587" y="3717032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dirty="0" smtClean="0"/>
              <a:t>전반적으로 기초기술훈련과 체력훈련이 증가되어야 할 것으로 사료됨</a:t>
            </a:r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 bwMode="auto">
          <a:xfrm>
            <a:off x="428596" y="2214554"/>
            <a:ext cx="8215370" cy="4071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1" lang="ko-KR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43" name="Picture 28" descr="thisisthech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57166"/>
            <a:ext cx="1428760" cy="2085381"/>
          </a:xfrm>
          <a:prstGeom prst="rect">
            <a:avLst/>
          </a:prstGeom>
          <a:noFill/>
        </p:spPr>
      </p:pic>
      <p:pic>
        <p:nvPicPr>
          <p:cNvPr id="45" name="그림 44" descr="여자 장대 사진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28604"/>
            <a:ext cx="4286280" cy="105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2000232" y="171448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보완 점</a:t>
            </a:r>
            <a:endParaRPr lang="ko-KR" altLang="en-US" sz="2400" dirty="0"/>
          </a:p>
        </p:txBody>
      </p:sp>
      <p:pic>
        <p:nvPicPr>
          <p:cNvPr id="37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84" name="Picture 20" descr="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5" name="Picture 21" descr="PTmind_m031_표지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6" name="Picture 22" descr="비누방울"/>
          <p:cNvPicPr>
            <a:picLocks noChangeAspect="1" noChangeArrowheads="1"/>
          </p:cNvPicPr>
          <p:nvPr/>
        </p:nvPicPr>
        <p:blipFill>
          <a:blip r:embed="rId4" cstate="print"/>
          <a:srcRect t="20587" r="24409"/>
          <a:stretch>
            <a:fillRect/>
          </a:stretch>
        </p:blipFill>
        <p:spPr bwMode="auto">
          <a:xfrm>
            <a:off x="0" y="1412875"/>
            <a:ext cx="6911975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2276475"/>
            <a:ext cx="9144000" cy="25193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71604" y="2600325"/>
            <a:ext cx="648017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ko-KR" altLang="en-US" sz="5400" dirty="0">
                <a:solidFill>
                  <a:srgbClr val="000066"/>
                </a:solidFill>
                <a:latin typeface="+mj-ea"/>
                <a:ea typeface="+mj-ea"/>
              </a:rPr>
              <a:t>경청해 주셔서 </a:t>
            </a:r>
          </a:p>
          <a:p>
            <a:pPr algn="ctr">
              <a:buNone/>
            </a:pPr>
            <a:r>
              <a:rPr lang="ko-KR" altLang="en-US" sz="5400" dirty="0">
                <a:solidFill>
                  <a:srgbClr val="000066"/>
                </a:solidFill>
                <a:latin typeface="+mj-ea"/>
                <a:ea typeface="+mj-ea"/>
              </a:rPr>
              <a:t>감사합니다</a:t>
            </a:r>
            <a:r>
              <a:rPr lang="en-US" altLang="ko-KR" sz="5400" dirty="0">
                <a:solidFill>
                  <a:srgbClr val="000066"/>
                </a:solidFill>
                <a:latin typeface="+mj-ea"/>
                <a:ea typeface="+mj-ea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 animBg="1"/>
      <p:bldP spid="624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69269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buFont typeface="Wingdings" pitchFamily="2" charset="2"/>
              <a:buChar char="§"/>
              <a:defRPr/>
            </a:pPr>
            <a:r>
              <a:rPr lang="en-US" altLang="ko-KR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kern="0" dirty="0" err="1" smtClean="0">
                <a:latin typeface="Times New Roman" pitchFamily="18" charset="0"/>
                <a:cs typeface="Times New Roman" pitchFamily="18" charset="0"/>
              </a:rPr>
              <a:t>Yun-Hee</a:t>
            </a:r>
            <a:r>
              <a:rPr lang="en-US" altLang="ko-KR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kern="0" dirty="0" err="1" smtClean="0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altLang="ko-KR" b="1" kern="0" dirty="0" smtClean="0">
                <a:latin typeface="Times New Roman" pitchFamily="18" charset="0"/>
                <a:cs typeface="Times New Roman" pitchFamily="18" charset="0"/>
              </a:rPr>
              <a:t> Asian game motion study</a:t>
            </a:r>
          </a:p>
        </p:txBody>
      </p:sp>
      <p:pic>
        <p:nvPicPr>
          <p:cNvPr id="6" name="그림 5" descr="여자 장대 사진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71438"/>
            <a:ext cx="319235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12481784" descr="EMB00000c4c4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9144000" cy="3816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63093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2010 </a:t>
            </a:r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</a:rPr>
              <a:t>광저우아시안게임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 대 전국체전시합 비교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2665413"/>
          </a:xfrm>
          <a:prstGeom prst="rect">
            <a:avLst/>
          </a:prstGeom>
          <a:gradFill rotWithShape="1">
            <a:gsLst>
              <a:gs pos="0">
                <a:srgbClr val="B247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ko-KR" sz="6600" b="1">
              <a:solidFill>
                <a:schemeClr val="bg1"/>
              </a:solidFill>
              <a:latin typeface="Edwardian Script ITC" pitchFamily="66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2565400"/>
            <a:ext cx="9144000" cy="8636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ko-KR" sz="6600" b="1">
              <a:solidFill>
                <a:schemeClr val="bg1"/>
              </a:solidFill>
              <a:latin typeface="Edwardian Script ITC" pitchFamily="66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214678" y="2714620"/>
            <a:ext cx="441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kumimoji="0" lang="en-US" altLang="ko-KR" sz="36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2D &amp; 3</a:t>
            </a:r>
            <a:r>
              <a:rPr lang="en-US" altLang="ko-KR" sz="36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D Analysis</a:t>
            </a:r>
            <a:endParaRPr kumimoji="0" lang="ko-KR" altLang="en-US" sz="3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여자 장대 사진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786190"/>
            <a:ext cx="744661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71472" y="642918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Subjects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pic>
        <p:nvPicPr>
          <p:cNvPr id="29" name="그림 28" descr="여자 장대 사진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71438"/>
            <a:ext cx="319235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42844" y="142852"/>
            <a:ext cx="428628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Colorful </a:t>
            </a:r>
            <a:r>
              <a:rPr lang="en-US" altLang="ko-KR" sz="1400" b="1" dirty="0" err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Daegu</a:t>
            </a:r>
            <a:r>
              <a:rPr lang="en-US" altLang="ko-KR" sz="1400" b="1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 Pre-Championships Meeting 2010</a:t>
            </a:r>
            <a:endParaRPr lang="ko-KR" altLang="en-US" sz="1400" b="1" dirty="0"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graphicFrame>
        <p:nvGraphicFramePr>
          <p:cNvPr id="31" name="표 30"/>
          <p:cNvGraphicFramePr>
            <a:graphicFrameLocks noGrp="1"/>
          </p:cNvGraphicFramePr>
          <p:nvPr/>
        </p:nvGraphicFramePr>
        <p:xfrm>
          <a:off x="214282" y="1397000"/>
          <a:ext cx="8572560" cy="459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869"/>
                <a:gridCol w="1040089"/>
                <a:gridCol w="1285884"/>
                <a:gridCol w="1597063"/>
                <a:gridCol w="1598274"/>
                <a:gridCol w="1162381"/>
              </a:tblGrid>
              <a:tr h="446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Athlete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CTR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Year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Personal best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Meeting record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Ranking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6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Alana Boyd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AUS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10/05/1984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4.56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4.40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6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Yun-Hee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Choi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KOR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28/05/1986</a:t>
                      </a:r>
                      <a:endParaRPr lang="ko-KR" altLang="en-US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4.25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(4.30)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4.20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8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Eun-Ji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 Lim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KOR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02/04/1989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4.35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4.00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9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Amanda Bisk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AUS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03/03/1986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4.40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4.20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7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Carolin</a:t>
                      </a:r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600" dirty="0" err="1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Hingst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GER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18/09/1980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4.66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4.50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2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Lacy </a:t>
                      </a:r>
                      <a:r>
                        <a:rPr lang="en-US" altLang="ko-KR" sz="1600" dirty="0" err="1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Janson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USA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20/02/1983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4.58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4.50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3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Tatyana </a:t>
                      </a:r>
                      <a:r>
                        <a:rPr lang="en-US" altLang="ko-KR" sz="1600" dirty="0" err="1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Polnova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RUS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20/04/1979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4.78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4.40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5</a:t>
                      </a:r>
                      <a:endParaRPr lang="ko-KR" altLang="en-US" sz="1600" dirty="0"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Yulia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Golubchikova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RUS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27/03/1983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4.75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4.65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1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Slike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Spiegelburg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GER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17/03/1986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4.70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4.50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굴림체" pitchFamily="49" charset="-127"/>
                          <a:cs typeface="Times New Roman" pitchFamily="18" charset="0"/>
                        </a:rPr>
                        <a:t>4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63093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2010 </a:t>
            </a: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대구국제육상선수권대회 촬영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그림 128" descr="여자 장대 사진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30" y="0"/>
            <a:ext cx="4643470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0" name="AutoShape 4"/>
          <p:cNvSpPr>
            <a:spLocks noChangeArrowheads="1"/>
          </p:cNvSpPr>
          <p:nvPr/>
        </p:nvSpPr>
        <p:spPr bwMode="auto">
          <a:xfrm>
            <a:off x="0" y="0"/>
            <a:ext cx="2857488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67" tIns="45734" rIns="91467" bIns="45734" anchor="ctr"/>
          <a:lstStyle/>
          <a:p>
            <a:endParaRPr lang="en-US" sz="2800" dirty="0">
              <a:solidFill>
                <a:srgbClr val="000066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131" name="AutoShape 5"/>
          <p:cNvSpPr>
            <a:spLocks noChangeArrowheads="1"/>
          </p:cNvSpPr>
          <p:nvPr/>
        </p:nvSpPr>
        <p:spPr bwMode="auto">
          <a:xfrm>
            <a:off x="142844" y="142852"/>
            <a:ext cx="3821112" cy="59529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lIns="91467" tIns="45734" rIns="91467" bIns="45734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2-D</a:t>
            </a:r>
            <a:r>
              <a:rPr kumimoji="0" lang="en-US" altLang="ko-KR" sz="2000" b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ko-KR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Event</a:t>
            </a:r>
            <a:r>
              <a:rPr lang="en-US" altLang="ko-KR" sz="2000" b="1" kern="0" dirty="0" smtClean="0">
                <a:solidFill>
                  <a:srgbClr val="00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 &amp; Phases</a:t>
            </a:r>
            <a:endParaRPr kumimoji="0" lang="ko-KR" altLang="en-US" sz="2000" b="1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500034" y="906362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Event  1 : last 6 step  (toe off)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Event  2 : last 5 step  (toe off)</a:t>
            </a:r>
            <a:endParaRPr lang="ko-KR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Event  3 : last 4 step  (toe off)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Event  4 : last 3 step  (toe off)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Event  5 : last 2 step  (toe off)</a:t>
            </a:r>
            <a:endParaRPr lang="ko-KR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Event  6 : last 1 step  (toe off)</a:t>
            </a:r>
            <a:endParaRPr lang="ko-KR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5" name="그룹 144"/>
          <p:cNvGrpSpPr/>
          <p:nvPr/>
        </p:nvGrpSpPr>
        <p:grpSpPr>
          <a:xfrm>
            <a:off x="142844" y="3214686"/>
            <a:ext cx="1618154" cy="2445410"/>
            <a:chOff x="142844" y="2214554"/>
            <a:chExt cx="1618154" cy="2445410"/>
          </a:xfrm>
        </p:grpSpPr>
        <p:pic>
          <p:nvPicPr>
            <p:cNvPr id="14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2214554"/>
              <a:ext cx="161815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0" name="TextBox 159"/>
            <p:cNvSpPr txBox="1"/>
            <p:nvPr/>
          </p:nvSpPr>
          <p:spPr>
            <a:xfrm>
              <a:off x="351706" y="4429132"/>
              <a:ext cx="7198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latin typeface="Times New Roman" pitchFamily="18" charset="0"/>
                  <a:cs typeface="Times New Roman" pitchFamily="18" charset="0"/>
                </a:rPr>
                <a:t>Event  1</a:t>
              </a:r>
              <a:endParaRPr lang="ko-KR" altLang="en-US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1" name="그룹 160"/>
          <p:cNvGrpSpPr/>
          <p:nvPr/>
        </p:nvGrpSpPr>
        <p:grpSpPr>
          <a:xfrm>
            <a:off x="1566152" y="3214686"/>
            <a:ext cx="1610869" cy="2445410"/>
            <a:chOff x="1637590" y="2214554"/>
            <a:chExt cx="1610869" cy="2445410"/>
          </a:xfrm>
        </p:grpSpPr>
        <p:pic>
          <p:nvPicPr>
            <p:cNvPr id="1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0122" y="2214554"/>
              <a:ext cx="1608337" cy="2143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5" name="TextBox 174"/>
            <p:cNvSpPr txBox="1"/>
            <p:nvPr/>
          </p:nvSpPr>
          <p:spPr>
            <a:xfrm>
              <a:off x="1637590" y="4429132"/>
              <a:ext cx="7198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latin typeface="Times New Roman" pitchFamily="18" charset="0"/>
                  <a:cs typeface="Times New Roman" pitchFamily="18" charset="0"/>
                </a:rPr>
                <a:t>Event  2</a:t>
              </a:r>
              <a:endParaRPr lang="ko-KR" altLang="en-US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3144546" y="3621539"/>
            <a:ext cx="1608337" cy="2038557"/>
            <a:chOff x="3144546" y="2495049"/>
            <a:chExt cx="1608337" cy="2038557"/>
          </a:xfrm>
        </p:grpSpPr>
        <p:pic>
          <p:nvPicPr>
            <p:cNvPr id="17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4546" y="2495049"/>
              <a:ext cx="1608337" cy="182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0" name="TextBox 179"/>
            <p:cNvSpPr txBox="1"/>
            <p:nvPr/>
          </p:nvSpPr>
          <p:spPr>
            <a:xfrm>
              <a:off x="3209226" y="4302774"/>
              <a:ext cx="7198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latin typeface="Times New Roman" pitchFamily="18" charset="0"/>
                  <a:cs typeface="Times New Roman" pitchFamily="18" charset="0"/>
                </a:rPr>
                <a:t>Event  3</a:t>
              </a:r>
              <a:endParaRPr lang="ko-KR" altLang="en-US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4516470" y="3676173"/>
            <a:ext cx="1608337" cy="2038843"/>
            <a:chOff x="4516470" y="2676041"/>
            <a:chExt cx="1608337" cy="2038843"/>
          </a:xfrm>
        </p:grpSpPr>
        <p:pic>
          <p:nvPicPr>
            <p:cNvPr id="182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6470" y="2676041"/>
              <a:ext cx="1608337" cy="175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" name="TextBox 183"/>
            <p:cNvSpPr txBox="1"/>
            <p:nvPr/>
          </p:nvSpPr>
          <p:spPr>
            <a:xfrm>
              <a:off x="4643438" y="4484052"/>
              <a:ext cx="7198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latin typeface="Times New Roman" pitchFamily="18" charset="0"/>
                  <a:cs typeface="Times New Roman" pitchFamily="18" charset="0"/>
                </a:rPr>
                <a:t>Event  4</a:t>
              </a:r>
              <a:endParaRPr lang="ko-KR" altLang="en-US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6" name="그룹 185"/>
          <p:cNvGrpSpPr/>
          <p:nvPr/>
        </p:nvGrpSpPr>
        <p:grpSpPr>
          <a:xfrm>
            <a:off x="5934944" y="3731093"/>
            <a:ext cx="1608337" cy="1983923"/>
            <a:chOff x="5934944" y="2533165"/>
            <a:chExt cx="1608337" cy="1983923"/>
          </a:xfrm>
        </p:grpSpPr>
        <p:pic>
          <p:nvPicPr>
            <p:cNvPr id="187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34944" y="2533165"/>
              <a:ext cx="1608337" cy="175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8" name="TextBox 187"/>
            <p:cNvSpPr txBox="1"/>
            <p:nvPr/>
          </p:nvSpPr>
          <p:spPr>
            <a:xfrm>
              <a:off x="6000760" y="4286256"/>
              <a:ext cx="7198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latin typeface="Times New Roman" pitchFamily="18" charset="0"/>
                  <a:cs typeface="Times New Roman" pitchFamily="18" charset="0"/>
                </a:rPr>
                <a:t>Event  5</a:t>
              </a:r>
              <a:endParaRPr lang="ko-KR" altLang="en-US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9" name="그룹 188"/>
          <p:cNvGrpSpPr/>
          <p:nvPr/>
        </p:nvGrpSpPr>
        <p:grpSpPr>
          <a:xfrm>
            <a:off x="7392819" y="3676173"/>
            <a:ext cx="1608337" cy="2038843"/>
            <a:chOff x="7392819" y="2676041"/>
            <a:chExt cx="1608337" cy="2038843"/>
          </a:xfrm>
        </p:grpSpPr>
        <p:pic>
          <p:nvPicPr>
            <p:cNvPr id="190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2819" y="2676041"/>
              <a:ext cx="1608337" cy="175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1" name="TextBox 190"/>
            <p:cNvSpPr txBox="1"/>
            <p:nvPr/>
          </p:nvSpPr>
          <p:spPr>
            <a:xfrm>
              <a:off x="7429520" y="4484052"/>
              <a:ext cx="7198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latin typeface="Times New Roman" pitchFamily="18" charset="0"/>
                  <a:cs typeface="Times New Roman" pitchFamily="18" charset="0"/>
                </a:rPr>
                <a:t>Event  6</a:t>
              </a:r>
              <a:endParaRPr lang="ko-KR" altLang="en-US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92" name="직선 연결선 191"/>
          <p:cNvCxnSpPr/>
          <p:nvPr/>
        </p:nvCxnSpPr>
        <p:spPr bwMode="auto">
          <a:xfrm>
            <a:off x="357158" y="5357826"/>
            <a:ext cx="8286808" cy="7143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7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 rot="5400000">
            <a:off x="3150549" y="5980120"/>
            <a:ext cx="357192" cy="177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 143"/>
          <p:cNvCxnSpPr/>
          <p:nvPr/>
        </p:nvCxnSpPr>
        <p:spPr>
          <a:xfrm>
            <a:off x="689759" y="5801619"/>
            <a:ext cx="5286412" cy="79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6"/>
          <p:cNvCxnSpPr/>
          <p:nvPr/>
        </p:nvCxnSpPr>
        <p:spPr>
          <a:xfrm>
            <a:off x="6269123" y="5824853"/>
            <a:ext cx="142200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118"/>
          <p:cNvGrpSpPr/>
          <p:nvPr/>
        </p:nvGrpSpPr>
        <p:grpSpPr>
          <a:xfrm>
            <a:off x="1517967" y="4202944"/>
            <a:ext cx="1806779" cy="1563910"/>
            <a:chOff x="2714612" y="3357562"/>
            <a:chExt cx="1714512" cy="1785950"/>
          </a:xfrm>
        </p:grpSpPr>
        <p:cxnSp>
          <p:nvCxnSpPr>
            <p:cNvPr id="103" name="직선 연결선 102"/>
            <p:cNvCxnSpPr/>
            <p:nvPr/>
          </p:nvCxnSpPr>
          <p:spPr>
            <a:xfrm>
              <a:off x="3214678" y="4500570"/>
              <a:ext cx="500066" cy="28575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 rot="5400000">
              <a:off x="2964645" y="4679165"/>
              <a:ext cx="428628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>
            <a:xfrm rot="10800000" flipV="1">
              <a:off x="2714612" y="4857760"/>
              <a:ext cx="142876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>
              <a:stCxn id="110" idx="5"/>
            </p:cNvCxnSpPr>
            <p:nvPr/>
          </p:nvCxnSpPr>
          <p:spPr>
            <a:xfrm rot="16200000" flipH="1">
              <a:off x="2938490" y="4224382"/>
              <a:ext cx="388576" cy="16380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/>
            <p:nvPr/>
          </p:nvCxnSpPr>
          <p:spPr>
            <a:xfrm rot="16200000" flipH="1">
              <a:off x="3679025" y="4822041"/>
              <a:ext cx="285752" cy="21431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/>
            <p:cNvCxnSpPr/>
            <p:nvPr/>
          </p:nvCxnSpPr>
          <p:spPr>
            <a:xfrm>
              <a:off x="3929058" y="5072074"/>
              <a:ext cx="142876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>
            <a:xfrm rot="10800000">
              <a:off x="2857488" y="4857760"/>
              <a:ext cx="285752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타원 109"/>
            <p:cNvSpPr/>
            <p:nvPr/>
          </p:nvSpPr>
          <p:spPr>
            <a:xfrm>
              <a:off x="2928926" y="3929066"/>
              <a:ext cx="142876" cy="214314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/>
            <p:cNvCxnSpPr/>
            <p:nvPr/>
          </p:nvCxnSpPr>
          <p:spPr>
            <a:xfrm>
              <a:off x="3143240" y="3357562"/>
              <a:ext cx="1285884" cy="500066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88"/>
            <p:cNvCxnSpPr>
              <a:stCxn id="110" idx="6"/>
            </p:cNvCxnSpPr>
            <p:nvPr/>
          </p:nvCxnSpPr>
          <p:spPr>
            <a:xfrm flipV="1">
              <a:off x="3071802" y="3857628"/>
              <a:ext cx="71438" cy="178595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 rot="16200000" flipV="1">
              <a:off x="2964645" y="3679033"/>
              <a:ext cx="285752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>
              <a:stCxn id="110" idx="5"/>
            </p:cNvCxnSpPr>
            <p:nvPr/>
          </p:nvCxnSpPr>
          <p:spPr>
            <a:xfrm rot="5400000" flipH="1" flipV="1">
              <a:off x="3184190" y="3867192"/>
              <a:ext cx="111490" cy="37811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 rot="5400000" flipH="1" flipV="1">
              <a:off x="3428992" y="3786190"/>
              <a:ext cx="214314" cy="21431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2928926" y="3500438"/>
              <a:ext cx="1071570" cy="42862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 rot="16200000" flipH="1">
              <a:off x="3214678" y="3500438"/>
              <a:ext cx="214314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151"/>
          <p:cNvGrpSpPr/>
          <p:nvPr/>
        </p:nvGrpSpPr>
        <p:grpSpPr>
          <a:xfrm>
            <a:off x="2496638" y="4145029"/>
            <a:ext cx="3688839" cy="1795604"/>
            <a:chOff x="3657600" y="3158836"/>
            <a:chExt cx="3863752" cy="2355504"/>
          </a:xfrm>
        </p:grpSpPr>
        <p:grpSp>
          <p:nvGrpSpPr>
            <p:cNvPr id="9" name="그룹 145"/>
            <p:cNvGrpSpPr/>
            <p:nvPr/>
          </p:nvGrpSpPr>
          <p:grpSpPr>
            <a:xfrm>
              <a:off x="3720743" y="3183980"/>
              <a:ext cx="1098812" cy="2102413"/>
              <a:chOff x="4500562" y="3286124"/>
              <a:chExt cx="1214446" cy="2286016"/>
            </a:xfrm>
          </p:grpSpPr>
          <p:cxnSp>
            <p:nvCxnSpPr>
              <p:cNvPr id="91" name="직선 연결선 90"/>
              <p:cNvCxnSpPr/>
              <p:nvPr/>
            </p:nvCxnSpPr>
            <p:spPr>
              <a:xfrm rot="16200000" flipH="1">
                <a:off x="4464843" y="3321843"/>
                <a:ext cx="357190" cy="285752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91"/>
              <p:cNvCxnSpPr/>
              <p:nvPr/>
            </p:nvCxnSpPr>
            <p:spPr>
              <a:xfrm rot="16200000" flipH="1">
                <a:off x="4714876" y="3714752"/>
                <a:ext cx="214314" cy="71438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타원 92"/>
              <p:cNvSpPr/>
              <p:nvPr/>
            </p:nvSpPr>
            <p:spPr>
              <a:xfrm>
                <a:off x="4857752" y="3714752"/>
                <a:ext cx="214314" cy="285752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94" name="직선 연결선 93"/>
              <p:cNvCxnSpPr>
                <a:stCxn id="93" idx="4"/>
              </p:cNvCxnSpPr>
              <p:nvPr/>
            </p:nvCxnSpPr>
            <p:spPr>
              <a:xfrm rot="5400000" flipH="1" flipV="1">
                <a:off x="5018487" y="3661173"/>
                <a:ext cx="285752" cy="392909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/>
              <p:cNvCxnSpPr/>
              <p:nvPr/>
            </p:nvCxnSpPr>
            <p:spPr>
              <a:xfrm rot="5400000" flipH="1" flipV="1">
                <a:off x="5286380" y="3500438"/>
                <a:ext cx="285752" cy="142876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/>
              <p:cNvCxnSpPr>
                <a:stCxn id="93" idx="4"/>
              </p:cNvCxnSpPr>
              <p:nvPr/>
            </p:nvCxnSpPr>
            <p:spPr>
              <a:xfrm rot="16200000" flipH="1">
                <a:off x="4732735" y="4232677"/>
                <a:ext cx="571504" cy="107157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96"/>
              <p:cNvCxnSpPr/>
              <p:nvPr/>
            </p:nvCxnSpPr>
            <p:spPr>
              <a:xfrm>
                <a:off x="5072066" y="4572008"/>
                <a:ext cx="571504" cy="214314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/>
              <p:cNvCxnSpPr/>
              <p:nvPr/>
            </p:nvCxnSpPr>
            <p:spPr>
              <a:xfrm rot="5400000">
                <a:off x="5464975" y="4893479"/>
                <a:ext cx="285752" cy="71438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/>
              <p:cNvCxnSpPr/>
              <p:nvPr/>
            </p:nvCxnSpPr>
            <p:spPr>
              <a:xfrm>
                <a:off x="5572132" y="5072074"/>
                <a:ext cx="142876" cy="71438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/>
              <p:cNvCxnSpPr/>
              <p:nvPr/>
            </p:nvCxnSpPr>
            <p:spPr>
              <a:xfrm rot="5400000">
                <a:off x="4822033" y="4822041"/>
                <a:ext cx="500066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/>
              <p:cNvCxnSpPr/>
              <p:nvPr/>
            </p:nvCxnSpPr>
            <p:spPr>
              <a:xfrm rot="5400000">
                <a:off x="4786314" y="5143512"/>
                <a:ext cx="357190" cy="214314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직선 연결선 101"/>
              <p:cNvCxnSpPr/>
              <p:nvPr/>
            </p:nvCxnSpPr>
            <p:spPr>
              <a:xfrm rot="16200000" flipH="1">
                <a:off x="4822033" y="5464983"/>
                <a:ext cx="142876" cy="71438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자유형 89"/>
            <p:cNvSpPr/>
            <p:nvPr/>
          </p:nvSpPr>
          <p:spPr>
            <a:xfrm>
              <a:off x="3657600" y="3158836"/>
              <a:ext cx="3863752" cy="2355504"/>
            </a:xfrm>
            <a:custGeom>
              <a:avLst/>
              <a:gdLst>
                <a:gd name="connsiteX0" fmla="*/ 0 w 3611418"/>
                <a:gd name="connsiteY0" fmla="*/ 0 h 2050473"/>
                <a:gd name="connsiteX1" fmla="*/ 1597891 w 3611418"/>
                <a:gd name="connsiteY1" fmla="*/ 397164 h 2050473"/>
                <a:gd name="connsiteX2" fmla="*/ 3611418 w 3611418"/>
                <a:gd name="connsiteY2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1418" h="2050473">
                  <a:moveTo>
                    <a:pt x="0" y="0"/>
                  </a:moveTo>
                  <a:cubicBezTo>
                    <a:pt x="497994" y="27709"/>
                    <a:pt x="995988" y="55419"/>
                    <a:pt x="1597891" y="397164"/>
                  </a:cubicBezTo>
                  <a:cubicBezTo>
                    <a:pt x="2199794" y="738910"/>
                    <a:pt x="3611418" y="2050473"/>
                    <a:pt x="3611418" y="2050473"/>
                  </a:cubicBezTo>
                </a:path>
              </a:pathLst>
            </a:cu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6938299" y="2754885"/>
            <a:ext cx="48179" cy="3069903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/>
          <p:cNvCxnSpPr/>
          <p:nvPr/>
        </p:nvCxnSpPr>
        <p:spPr>
          <a:xfrm rot="5400000">
            <a:off x="4881754" y="4295753"/>
            <a:ext cx="2914028" cy="295673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/>
          <p:cNvSpPr/>
          <p:nvPr/>
        </p:nvSpPr>
        <p:spPr>
          <a:xfrm>
            <a:off x="6863017" y="2696962"/>
            <a:ext cx="225847" cy="57923"/>
          </a:xfrm>
          <a:prstGeom prst="round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237"/>
          <p:cNvGrpSpPr/>
          <p:nvPr/>
        </p:nvGrpSpPr>
        <p:grpSpPr>
          <a:xfrm>
            <a:off x="6411298" y="1943966"/>
            <a:ext cx="1636719" cy="1100529"/>
            <a:chOff x="7376577" y="500042"/>
            <a:chExt cx="1267389" cy="1214446"/>
          </a:xfrm>
        </p:grpSpPr>
        <p:sp>
          <p:nvSpPr>
            <p:cNvPr id="77" name="타원 76"/>
            <p:cNvSpPr/>
            <p:nvPr/>
          </p:nvSpPr>
          <p:spPr>
            <a:xfrm rot="13705093">
              <a:off x="7412296" y="971150"/>
              <a:ext cx="142876" cy="214314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8" name="직선 연결선 77"/>
            <p:cNvCxnSpPr>
              <a:stCxn id="77" idx="4"/>
            </p:cNvCxnSpPr>
            <p:nvPr/>
          </p:nvCxnSpPr>
          <p:spPr>
            <a:xfrm rot="19105093">
              <a:off x="7509883" y="864951"/>
              <a:ext cx="42862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>
              <a:stCxn id="77" idx="4"/>
            </p:cNvCxnSpPr>
            <p:nvPr/>
          </p:nvCxnSpPr>
          <p:spPr>
            <a:xfrm flipH="1">
              <a:off x="7500958" y="1007188"/>
              <a:ext cx="62930" cy="27867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 rot="5400000">
              <a:off x="7286644" y="1500174"/>
              <a:ext cx="42862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 rot="16200000" flipH="1">
              <a:off x="7536677" y="1035827"/>
              <a:ext cx="142876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rot="5400000">
              <a:off x="7500958" y="1214422"/>
              <a:ext cx="214314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7858148" y="714356"/>
              <a:ext cx="285752" cy="21431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7858148" y="714356"/>
              <a:ext cx="285752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 rot="5400000" flipH="1" flipV="1">
              <a:off x="8036743" y="678637"/>
              <a:ext cx="214314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 rot="5400000" flipH="1" flipV="1">
              <a:off x="8143900" y="500042"/>
              <a:ext cx="71438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8143900" y="928670"/>
              <a:ext cx="428628" cy="142876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rot="16200000" flipH="1">
              <a:off x="8536809" y="1107265"/>
              <a:ext cx="142876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타원 35"/>
          <p:cNvSpPr/>
          <p:nvPr/>
        </p:nvSpPr>
        <p:spPr>
          <a:xfrm>
            <a:off x="3221721" y="4859472"/>
            <a:ext cx="75282" cy="57923"/>
          </a:xfrm>
          <a:prstGeom prst="ellips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7003642" y="2277971"/>
            <a:ext cx="75282" cy="57923"/>
          </a:xfrm>
          <a:prstGeom prst="ellips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6" name="그룹 175"/>
          <p:cNvGrpSpPr/>
          <p:nvPr/>
        </p:nvGrpSpPr>
        <p:grpSpPr>
          <a:xfrm>
            <a:off x="6034910" y="2117733"/>
            <a:ext cx="701498" cy="3822901"/>
            <a:chOff x="6202375" y="2387524"/>
            <a:chExt cx="701498" cy="3822901"/>
          </a:xfrm>
        </p:grpSpPr>
        <p:sp>
          <p:nvSpPr>
            <p:cNvPr id="42" name="자유형 41"/>
            <p:cNvSpPr/>
            <p:nvPr/>
          </p:nvSpPr>
          <p:spPr>
            <a:xfrm>
              <a:off x="6202375" y="3024677"/>
              <a:ext cx="701498" cy="3185748"/>
            </a:xfrm>
            <a:custGeom>
              <a:avLst/>
              <a:gdLst>
                <a:gd name="connsiteX0" fmla="*/ 0 w 455660"/>
                <a:gd name="connsiteY0" fmla="*/ 3602181 h 3602181"/>
                <a:gd name="connsiteX1" fmla="*/ 452581 w 455660"/>
                <a:gd name="connsiteY1" fmla="*/ 1865745 h 3602181"/>
                <a:gd name="connsiteX2" fmla="*/ 18472 w 455660"/>
                <a:gd name="connsiteY2" fmla="*/ 0 h 3602181"/>
                <a:gd name="connsiteX0" fmla="*/ 52662 w 514020"/>
                <a:gd name="connsiteY0" fmla="*/ 3747806 h 3747806"/>
                <a:gd name="connsiteX1" fmla="*/ 505243 w 514020"/>
                <a:gd name="connsiteY1" fmla="*/ 2011370 h 3747806"/>
                <a:gd name="connsiteX2" fmla="*/ 0 w 514020"/>
                <a:gd name="connsiteY2" fmla="*/ 0 h 3747806"/>
                <a:gd name="connsiteX0" fmla="*/ 52662 w 580281"/>
                <a:gd name="connsiteY0" fmla="*/ 3747806 h 3747806"/>
                <a:gd name="connsiteX1" fmla="*/ 571504 w 580281"/>
                <a:gd name="connsiteY1" fmla="*/ 2000264 h 3747806"/>
                <a:gd name="connsiteX2" fmla="*/ 0 w 580281"/>
                <a:gd name="connsiteY2" fmla="*/ 0 h 3747806"/>
                <a:gd name="connsiteX0" fmla="*/ 127215 w 592707"/>
                <a:gd name="connsiteY0" fmla="*/ 3784804 h 3784804"/>
                <a:gd name="connsiteX1" fmla="*/ 571504 w 592707"/>
                <a:gd name="connsiteY1" fmla="*/ 2000264 h 3784804"/>
                <a:gd name="connsiteX2" fmla="*/ 0 w 592707"/>
                <a:gd name="connsiteY2" fmla="*/ 0 h 378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707" h="3784804">
                  <a:moveTo>
                    <a:pt x="127215" y="3784804"/>
                  </a:moveTo>
                  <a:cubicBezTo>
                    <a:pt x="351966" y="3216767"/>
                    <a:pt x="592707" y="2631065"/>
                    <a:pt x="571504" y="2000264"/>
                  </a:cubicBezTo>
                  <a:cubicBezTo>
                    <a:pt x="550302" y="1369463"/>
                    <a:pt x="0" y="0"/>
                    <a:pt x="0" y="0"/>
                  </a:cubicBezTo>
                </a:path>
              </a:pathLst>
            </a:cu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283"/>
            <p:cNvGrpSpPr/>
            <p:nvPr/>
          </p:nvGrpSpPr>
          <p:grpSpPr>
            <a:xfrm>
              <a:off x="6277657" y="2387524"/>
              <a:ext cx="225847" cy="1448067"/>
              <a:chOff x="6643702" y="1428736"/>
              <a:chExt cx="214314" cy="1785951"/>
            </a:xfrm>
          </p:grpSpPr>
          <p:sp>
            <p:nvSpPr>
              <p:cNvPr id="67" name="타원 66"/>
              <p:cNvSpPr/>
              <p:nvPr/>
            </p:nvSpPr>
            <p:spPr>
              <a:xfrm rot="10800000">
                <a:off x="6715140" y="3000373"/>
                <a:ext cx="142876" cy="214314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68" name="직선 연결선 67"/>
              <p:cNvCxnSpPr>
                <a:stCxn id="67" idx="4"/>
              </p:cNvCxnSpPr>
              <p:nvPr/>
            </p:nvCxnSpPr>
            <p:spPr>
              <a:xfrm rot="5400000" flipH="1" flipV="1">
                <a:off x="6500826" y="2714621"/>
                <a:ext cx="571505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/>
              <p:cNvCxnSpPr/>
              <p:nvPr/>
            </p:nvCxnSpPr>
            <p:spPr>
              <a:xfrm rot="16200000" flipV="1">
                <a:off x="6500826" y="2143116"/>
                <a:ext cx="500066" cy="71438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/>
              <p:cNvCxnSpPr/>
              <p:nvPr/>
            </p:nvCxnSpPr>
            <p:spPr>
              <a:xfrm rot="5400000" flipH="1" flipV="1">
                <a:off x="6572264" y="1714488"/>
                <a:ext cx="357190" cy="71438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/>
              <p:cNvCxnSpPr/>
              <p:nvPr/>
            </p:nvCxnSpPr>
            <p:spPr>
              <a:xfrm rot="16200000" flipV="1">
                <a:off x="6643702" y="2714620"/>
                <a:ext cx="214314" cy="71438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/>
              <p:cNvCxnSpPr/>
              <p:nvPr/>
            </p:nvCxnSpPr>
            <p:spPr>
              <a:xfrm rot="16200000" flipV="1">
                <a:off x="6536545" y="2464587"/>
                <a:ext cx="285752" cy="71438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72"/>
              <p:cNvCxnSpPr/>
              <p:nvPr/>
            </p:nvCxnSpPr>
            <p:spPr>
              <a:xfrm rot="5400000" flipH="1" flipV="1">
                <a:off x="6572264" y="2214554"/>
                <a:ext cx="428628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/>
              <p:cNvCxnSpPr/>
              <p:nvPr/>
            </p:nvCxnSpPr>
            <p:spPr>
              <a:xfrm rot="5400000" flipH="1" flipV="1">
                <a:off x="6679421" y="1821645"/>
                <a:ext cx="285752" cy="71438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/>
              <p:cNvCxnSpPr/>
              <p:nvPr/>
            </p:nvCxnSpPr>
            <p:spPr>
              <a:xfrm rot="16200000" flipV="1">
                <a:off x="6679421" y="1464455"/>
                <a:ext cx="142876" cy="71438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/>
              <p:cNvCxnSpPr/>
              <p:nvPr/>
            </p:nvCxnSpPr>
            <p:spPr>
              <a:xfrm rot="5400000" flipH="1" flipV="1">
                <a:off x="6786578" y="1643050"/>
                <a:ext cx="142876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타원 43"/>
          <p:cNvSpPr/>
          <p:nvPr/>
        </p:nvSpPr>
        <p:spPr>
          <a:xfrm>
            <a:off x="2054141" y="5050021"/>
            <a:ext cx="75282" cy="57923"/>
          </a:xfrm>
          <a:prstGeom prst="ellips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5" name="그룹 144"/>
          <p:cNvGrpSpPr/>
          <p:nvPr/>
        </p:nvGrpSpPr>
        <p:grpSpPr>
          <a:xfrm>
            <a:off x="2209405" y="5890813"/>
            <a:ext cx="1039758" cy="230832"/>
            <a:chOff x="2376870" y="6160604"/>
            <a:chExt cx="1039758" cy="230832"/>
          </a:xfrm>
        </p:grpSpPr>
        <p:sp>
          <p:nvSpPr>
            <p:cNvPr id="51" name="TextBox 50"/>
            <p:cNvSpPr txBox="1"/>
            <p:nvPr/>
          </p:nvSpPr>
          <p:spPr>
            <a:xfrm>
              <a:off x="2616814" y="6160604"/>
              <a:ext cx="79981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/>
                <a:t>Ph. 1</a:t>
              </a:r>
              <a:endParaRPr lang="ko-KR" altLang="en-US" sz="900" b="1" dirty="0"/>
            </a:p>
          </p:txBody>
        </p:sp>
        <p:cxnSp>
          <p:nvCxnSpPr>
            <p:cNvPr id="4" name="직선 연결선 3"/>
            <p:cNvCxnSpPr/>
            <p:nvPr/>
          </p:nvCxnSpPr>
          <p:spPr>
            <a:xfrm>
              <a:off x="2376870" y="6285724"/>
              <a:ext cx="239944" cy="15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3176221" y="6285724"/>
              <a:ext cx="23994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타원 148"/>
          <p:cNvSpPr/>
          <p:nvPr/>
        </p:nvSpPr>
        <p:spPr>
          <a:xfrm>
            <a:off x="6193294" y="2957614"/>
            <a:ext cx="75282" cy="57923"/>
          </a:xfrm>
          <a:prstGeom prst="ellips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자유형 149"/>
          <p:cNvSpPr/>
          <p:nvPr/>
        </p:nvSpPr>
        <p:spPr>
          <a:xfrm>
            <a:off x="2098529" y="2246377"/>
            <a:ext cx="5029319" cy="2823099"/>
          </a:xfrm>
          <a:custGeom>
            <a:avLst/>
            <a:gdLst>
              <a:gd name="connsiteX0" fmla="*/ 0 w 4492101"/>
              <a:gd name="connsiteY0" fmla="*/ 2823099 h 2823099"/>
              <a:gd name="connsiteX1" fmla="*/ 1056443 w 4492101"/>
              <a:gd name="connsiteY1" fmla="*/ 2654423 h 2823099"/>
              <a:gd name="connsiteX2" fmla="*/ 3116063 w 4492101"/>
              <a:gd name="connsiteY2" fmla="*/ 1819922 h 2823099"/>
              <a:gd name="connsiteX3" fmla="*/ 3693111 w 4492101"/>
              <a:gd name="connsiteY3" fmla="*/ 736846 h 2823099"/>
              <a:gd name="connsiteX4" fmla="*/ 4492101 w 4492101"/>
              <a:gd name="connsiteY4" fmla="*/ 0 h 282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101" h="2823099">
                <a:moveTo>
                  <a:pt x="0" y="2823099"/>
                </a:moveTo>
                <a:cubicBezTo>
                  <a:pt x="268549" y="2822359"/>
                  <a:pt x="537099" y="2821619"/>
                  <a:pt x="1056443" y="2654423"/>
                </a:cubicBezTo>
                <a:cubicBezTo>
                  <a:pt x="1575787" y="2487227"/>
                  <a:pt x="2676618" y="2139518"/>
                  <a:pt x="3116063" y="1819922"/>
                </a:cubicBezTo>
                <a:cubicBezTo>
                  <a:pt x="3555508" y="1500326"/>
                  <a:pt x="3463771" y="1040166"/>
                  <a:pt x="3693111" y="736846"/>
                </a:cubicBezTo>
                <a:cubicBezTo>
                  <a:pt x="3922451" y="433526"/>
                  <a:pt x="4207276" y="216763"/>
                  <a:pt x="4492101" y="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1" name="직선 연결선 150"/>
          <p:cNvCxnSpPr/>
          <p:nvPr/>
        </p:nvCxnSpPr>
        <p:spPr>
          <a:xfrm rot="5400000">
            <a:off x="1951670" y="5980167"/>
            <a:ext cx="356396" cy="88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237"/>
          <p:cNvGrpSpPr/>
          <p:nvPr/>
        </p:nvGrpSpPr>
        <p:grpSpPr>
          <a:xfrm rot="2124225">
            <a:off x="6768344" y="1801091"/>
            <a:ext cx="1636719" cy="1100529"/>
            <a:chOff x="7376577" y="500042"/>
            <a:chExt cx="1267389" cy="1214446"/>
          </a:xfrm>
        </p:grpSpPr>
        <p:sp>
          <p:nvSpPr>
            <p:cNvPr id="163" name="타원 162"/>
            <p:cNvSpPr/>
            <p:nvPr/>
          </p:nvSpPr>
          <p:spPr>
            <a:xfrm rot="13705093">
              <a:off x="7412296" y="971150"/>
              <a:ext cx="142876" cy="214314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4" name="직선 연결선 163"/>
            <p:cNvCxnSpPr>
              <a:stCxn id="163" idx="4"/>
            </p:cNvCxnSpPr>
            <p:nvPr/>
          </p:nvCxnSpPr>
          <p:spPr>
            <a:xfrm rot="19105093">
              <a:off x="7509883" y="864951"/>
              <a:ext cx="42862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직선 연결선 164"/>
            <p:cNvCxnSpPr>
              <a:stCxn id="163" idx="4"/>
            </p:cNvCxnSpPr>
            <p:nvPr/>
          </p:nvCxnSpPr>
          <p:spPr>
            <a:xfrm flipH="1">
              <a:off x="7500958" y="1007188"/>
              <a:ext cx="62930" cy="27867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직선 연결선 165"/>
            <p:cNvCxnSpPr/>
            <p:nvPr/>
          </p:nvCxnSpPr>
          <p:spPr>
            <a:xfrm rot="5400000">
              <a:off x="7286644" y="1500174"/>
              <a:ext cx="42862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직선 연결선 166"/>
            <p:cNvCxnSpPr/>
            <p:nvPr/>
          </p:nvCxnSpPr>
          <p:spPr>
            <a:xfrm rot="16200000" flipH="1">
              <a:off x="7536677" y="1035827"/>
              <a:ext cx="142876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직선 연결선 167"/>
            <p:cNvCxnSpPr/>
            <p:nvPr/>
          </p:nvCxnSpPr>
          <p:spPr>
            <a:xfrm rot="5400000">
              <a:off x="7500958" y="1214422"/>
              <a:ext cx="214314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7858148" y="714356"/>
              <a:ext cx="285752" cy="21431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169"/>
            <p:cNvCxnSpPr/>
            <p:nvPr/>
          </p:nvCxnSpPr>
          <p:spPr>
            <a:xfrm>
              <a:off x="7858148" y="714356"/>
              <a:ext cx="285752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연결선 170"/>
            <p:cNvCxnSpPr/>
            <p:nvPr/>
          </p:nvCxnSpPr>
          <p:spPr>
            <a:xfrm rot="5400000" flipH="1" flipV="1">
              <a:off x="8036743" y="678637"/>
              <a:ext cx="214314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직선 연결선 171"/>
            <p:cNvCxnSpPr/>
            <p:nvPr/>
          </p:nvCxnSpPr>
          <p:spPr>
            <a:xfrm rot="5400000" flipH="1" flipV="1">
              <a:off x="8143900" y="500042"/>
              <a:ext cx="71438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8143900" y="928670"/>
              <a:ext cx="428628" cy="142876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직선 연결선 173"/>
            <p:cNvCxnSpPr/>
            <p:nvPr/>
          </p:nvCxnSpPr>
          <p:spPr>
            <a:xfrm rot="16200000" flipH="1">
              <a:off x="8536809" y="1107265"/>
              <a:ext cx="142876" cy="714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직선 연결선 182"/>
          <p:cNvCxnSpPr/>
          <p:nvPr/>
        </p:nvCxnSpPr>
        <p:spPr>
          <a:xfrm rot="5400000">
            <a:off x="4641168" y="5230465"/>
            <a:ext cx="1855800" cy="88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연결선 184"/>
          <p:cNvCxnSpPr/>
          <p:nvPr/>
        </p:nvCxnSpPr>
        <p:spPr>
          <a:xfrm rot="5400000">
            <a:off x="5039132" y="4908597"/>
            <a:ext cx="2499536" cy="88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/>
          <p:cNvCxnSpPr/>
          <p:nvPr/>
        </p:nvCxnSpPr>
        <p:spPr>
          <a:xfrm rot="5400000">
            <a:off x="5231279" y="4300929"/>
            <a:ext cx="3713982" cy="177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그룹 160"/>
          <p:cNvGrpSpPr/>
          <p:nvPr/>
        </p:nvGrpSpPr>
        <p:grpSpPr>
          <a:xfrm>
            <a:off x="6358498" y="5919099"/>
            <a:ext cx="889735" cy="230832"/>
            <a:chOff x="6525963" y="6188890"/>
            <a:chExt cx="889735" cy="230832"/>
          </a:xfrm>
        </p:grpSpPr>
        <p:cxnSp>
          <p:nvCxnSpPr>
            <p:cNvPr id="207" name="직선 연결선 206"/>
            <p:cNvCxnSpPr/>
            <p:nvPr/>
          </p:nvCxnSpPr>
          <p:spPr>
            <a:xfrm flipV="1">
              <a:off x="6525963" y="6303480"/>
              <a:ext cx="159963" cy="970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6615884" y="6188890"/>
              <a:ext cx="79981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/>
                <a:t>Ph. 4</a:t>
              </a:r>
              <a:endParaRPr lang="ko-KR" altLang="en-US" sz="900" b="1" dirty="0"/>
            </a:p>
          </p:txBody>
        </p:sp>
        <p:cxnSp>
          <p:nvCxnSpPr>
            <p:cNvPr id="209" name="직선 화살표 연결선 208"/>
            <p:cNvCxnSpPr/>
            <p:nvPr/>
          </p:nvCxnSpPr>
          <p:spPr>
            <a:xfrm>
              <a:off x="7095772" y="6312358"/>
              <a:ext cx="159963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직선 연결선 209"/>
          <p:cNvCxnSpPr/>
          <p:nvPr/>
        </p:nvCxnSpPr>
        <p:spPr>
          <a:xfrm rot="5400000">
            <a:off x="5950222" y="4300135"/>
            <a:ext cx="3713982" cy="177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그룹 174"/>
          <p:cNvGrpSpPr/>
          <p:nvPr/>
        </p:nvGrpSpPr>
        <p:grpSpPr>
          <a:xfrm>
            <a:off x="7078330" y="5927977"/>
            <a:ext cx="969717" cy="230832"/>
            <a:chOff x="7245795" y="6197768"/>
            <a:chExt cx="969717" cy="230832"/>
          </a:xfrm>
        </p:grpSpPr>
        <p:cxnSp>
          <p:nvCxnSpPr>
            <p:cNvPr id="211" name="직선 연결선 210"/>
            <p:cNvCxnSpPr/>
            <p:nvPr/>
          </p:nvCxnSpPr>
          <p:spPr>
            <a:xfrm flipV="1">
              <a:off x="7245795" y="6312358"/>
              <a:ext cx="159963" cy="970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7415698" y="6197768"/>
              <a:ext cx="79981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/>
                <a:t>Ph. 5</a:t>
              </a:r>
              <a:endParaRPr lang="ko-KR" altLang="en-US" sz="900" b="1" dirty="0"/>
            </a:p>
          </p:txBody>
        </p:sp>
        <p:cxnSp>
          <p:nvCxnSpPr>
            <p:cNvPr id="213" name="직선 화살표 연결선 212"/>
            <p:cNvCxnSpPr/>
            <p:nvPr/>
          </p:nvCxnSpPr>
          <p:spPr>
            <a:xfrm>
              <a:off x="7815605" y="6321236"/>
              <a:ext cx="159963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TextBox 213"/>
          <p:cNvSpPr txBox="1"/>
          <p:nvPr/>
        </p:nvSpPr>
        <p:spPr>
          <a:xfrm>
            <a:off x="1169647" y="4444297"/>
            <a:ext cx="719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Times New Roman" pitchFamily="18" charset="0"/>
                <a:cs typeface="Times New Roman" pitchFamily="18" charset="0"/>
              </a:rPr>
              <a:t>Event  1</a:t>
            </a:r>
            <a:endParaRPr lang="ko-KR" alt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689294" y="3872793"/>
            <a:ext cx="799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Times New Roman" pitchFamily="18" charset="0"/>
                <a:cs typeface="Times New Roman" pitchFamily="18" charset="0"/>
              </a:rPr>
              <a:t>Event  2</a:t>
            </a:r>
            <a:endParaRPr lang="ko-KR" alt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4608847" y="3444165"/>
            <a:ext cx="799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Times New Roman" pitchFamily="18" charset="0"/>
                <a:cs typeface="Times New Roman" pitchFamily="18" charset="0"/>
              </a:rPr>
              <a:t>Event  3</a:t>
            </a:r>
            <a:endParaRPr lang="ko-KR" alt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5328679" y="2515471"/>
            <a:ext cx="799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Times New Roman" pitchFamily="18" charset="0"/>
                <a:cs typeface="Times New Roman" pitchFamily="18" charset="0"/>
              </a:rPr>
              <a:t>Event  4</a:t>
            </a:r>
            <a:endParaRPr lang="ko-KR" alt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288456" y="2086843"/>
            <a:ext cx="687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Times New Roman" pitchFamily="18" charset="0"/>
                <a:cs typeface="Times New Roman" pitchFamily="18" charset="0"/>
              </a:rPr>
              <a:t>Event  5</a:t>
            </a:r>
            <a:endParaRPr lang="ko-KR" alt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6928307" y="1658215"/>
            <a:ext cx="799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Times New Roman" pitchFamily="18" charset="0"/>
                <a:cs typeface="Times New Roman" pitchFamily="18" charset="0"/>
              </a:rPr>
              <a:t>Event  6</a:t>
            </a:r>
            <a:endParaRPr lang="ko-KR" alt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AutoShape 4"/>
          <p:cNvSpPr>
            <a:spLocks noChangeArrowheads="1"/>
          </p:cNvSpPr>
          <p:nvPr/>
        </p:nvSpPr>
        <p:spPr bwMode="auto">
          <a:xfrm>
            <a:off x="0" y="0"/>
            <a:ext cx="2857488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67" tIns="45734" rIns="91467" bIns="45734" anchor="ctr"/>
          <a:lstStyle/>
          <a:p>
            <a:endParaRPr lang="en-US" sz="2800" dirty="0">
              <a:solidFill>
                <a:srgbClr val="000066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131" name="AutoShape 5"/>
          <p:cNvSpPr>
            <a:spLocks noChangeArrowheads="1"/>
          </p:cNvSpPr>
          <p:nvPr/>
        </p:nvSpPr>
        <p:spPr bwMode="auto">
          <a:xfrm>
            <a:off x="142844" y="142852"/>
            <a:ext cx="3821112" cy="59529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lIns="91467" tIns="45734" rIns="91467" bIns="45734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3-D</a:t>
            </a:r>
            <a:r>
              <a:rPr kumimoji="0" lang="en-US" altLang="ko-KR" sz="2000" b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ko-KR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Event</a:t>
            </a:r>
            <a:r>
              <a:rPr lang="en-US" altLang="ko-KR" sz="2000" b="1" kern="0" dirty="0" smtClean="0">
                <a:solidFill>
                  <a:srgbClr val="00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 &amp; Phases</a:t>
            </a:r>
            <a:endParaRPr kumimoji="0" lang="ko-KR" altLang="en-US" sz="2000" b="1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2" name="그룹 161"/>
          <p:cNvGrpSpPr/>
          <p:nvPr/>
        </p:nvGrpSpPr>
        <p:grpSpPr>
          <a:xfrm>
            <a:off x="4491096" y="3659275"/>
            <a:ext cx="2556645" cy="2258983"/>
            <a:chOff x="1357290" y="1285860"/>
            <a:chExt cx="2556645" cy="2258983"/>
          </a:xfrm>
        </p:grpSpPr>
        <p:cxnSp>
          <p:nvCxnSpPr>
            <p:cNvPr id="136" name="직선 연결선 135"/>
            <p:cNvCxnSpPr/>
            <p:nvPr/>
          </p:nvCxnSpPr>
          <p:spPr>
            <a:xfrm rot="16200000" flipH="1">
              <a:off x="1201826" y="1691488"/>
              <a:ext cx="2201062" cy="150564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자유형 136"/>
            <p:cNvSpPr/>
            <p:nvPr/>
          </p:nvSpPr>
          <p:spPr>
            <a:xfrm>
              <a:off x="1357290" y="1320540"/>
              <a:ext cx="2556645" cy="2221720"/>
            </a:xfrm>
            <a:custGeom>
              <a:avLst/>
              <a:gdLst>
                <a:gd name="connsiteX0" fmla="*/ 0 w 2426085"/>
                <a:gd name="connsiteY0" fmla="*/ 43103 h 2740121"/>
                <a:gd name="connsiteX1" fmla="*/ 2161309 w 2426085"/>
                <a:gd name="connsiteY1" fmla="*/ 449503 h 2740121"/>
                <a:gd name="connsiteX2" fmla="*/ 1588654 w 2426085"/>
                <a:gd name="connsiteY2" fmla="*/ 2740121 h 2740121"/>
                <a:gd name="connsiteX3" fmla="*/ 1588654 w 2426085"/>
                <a:gd name="connsiteY3" fmla="*/ 2740121 h 2740121"/>
                <a:gd name="connsiteX4" fmla="*/ 1616363 w 2426085"/>
                <a:gd name="connsiteY4" fmla="*/ 2693939 h 274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085" h="2740121">
                  <a:moveTo>
                    <a:pt x="0" y="43103"/>
                  </a:moveTo>
                  <a:cubicBezTo>
                    <a:pt x="948266" y="21551"/>
                    <a:pt x="1896533" y="0"/>
                    <a:pt x="2161309" y="449503"/>
                  </a:cubicBezTo>
                  <a:cubicBezTo>
                    <a:pt x="2426085" y="899006"/>
                    <a:pt x="1588654" y="2740121"/>
                    <a:pt x="1588654" y="2740121"/>
                  </a:cubicBezTo>
                  <a:lnTo>
                    <a:pt x="1588654" y="2740121"/>
                  </a:lnTo>
                  <a:lnTo>
                    <a:pt x="1616363" y="2693939"/>
                  </a:lnTo>
                </a:path>
              </a:pathLst>
            </a:cu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8" name="직선 연결선 137"/>
            <p:cNvCxnSpPr/>
            <p:nvPr/>
          </p:nvCxnSpPr>
          <p:spPr>
            <a:xfrm flipV="1">
              <a:off x="1951173" y="1807163"/>
              <a:ext cx="727597" cy="591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타원 138"/>
            <p:cNvSpPr/>
            <p:nvPr/>
          </p:nvSpPr>
          <p:spPr>
            <a:xfrm rot="17462988">
              <a:off x="1793647" y="1705511"/>
              <a:ext cx="115845" cy="243915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0" name="직선 연결선 139"/>
            <p:cNvCxnSpPr>
              <a:stCxn id="139" idx="6"/>
            </p:cNvCxnSpPr>
            <p:nvPr/>
          </p:nvCxnSpPr>
          <p:spPr>
            <a:xfrm rot="16200000" flipV="1">
              <a:off x="1632464" y="1527263"/>
              <a:ext cx="313785" cy="17851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연결선 140"/>
            <p:cNvCxnSpPr>
              <a:stCxn id="139" idx="5"/>
            </p:cNvCxnSpPr>
            <p:nvPr/>
          </p:nvCxnSpPr>
          <p:spPr>
            <a:xfrm flipV="1">
              <a:off x="1951173" y="1517550"/>
              <a:ext cx="200620" cy="29552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직선 연결선 141"/>
            <p:cNvCxnSpPr/>
            <p:nvPr/>
          </p:nvCxnSpPr>
          <p:spPr>
            <a:xfrm rot="5400000" flipH="1" flipV="1">
              <a:off x="2064909" y="1430666"/>
              <a:ext cx="17376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연결선 142"/>
            <p:cNvCxnSpPr/>
            <p:nvPr/>
          </p:nvCxnSpPr>
          <p:spPr>
            <a:xfrm rot="16200000" flipV="1">
              <a:off x="1604535" y="1364063"/>
              <a:ext cx="115845" cy="7528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직선 연결선 147"/>
            <p:cNvCxnSpPr/>
            <p:nvPr/>
          </p:nvCxnSpPr>
          <p:spPr>
            <a:xfrm rot="16200000" flipV="1">
              <a:off x="2496322" y="1624715"/>
              <a:ext cx="289613" cy="7528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직선 연결선 151"/>
            <p:cNvCxnSpPr/>
            <p:nvPr/>
          </p:nvCxnSpPr>
          <p:spPr>
            <a:xfrm flipV="1">
              <a:off x="2603487" y="1459627"/>
              <a:ext cx="451695" cy="5792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 rot="5400000" flipH="1" flipV="1">
              <a:off x="2997259" y="1401704"/>
              <a:ext cx="115845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직선 연결선 153"/>
            <p:cNvCxnSpPr/>
            <p:nvPr/>
          </p:nvCxnSpPr>
          <p:spPr>
            <a:xfrm rot="5400000" flipH="1" flipV="1">
              <a:off x="2684529" y="1511791"/>
              <a:ext cx="289613" cy="30113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직선 연결선 154"/>
            <p:cNvCxnSpPr/>
            <p:nvPr/>
          </p:nvCxnSpPr>
          <p:spPr>
            <a:xfrm flipV="1">
              <a:off x="2979899" y="1459627"/>
              <a:ext cx="451695" cy="5792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직선 연결선 155"/>
            <p:cNvCxnSpPr/>
            <p:nvPr/>
          </p:nvCxnSpPr>
          <p:spPr>
            <a:xfrm rot="5400000" flipH="1" flipV="1">
              <a:off x="3402633" y="1430666"/>
              <a:ext cx="57923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타원 156"/>
            <p:cNvSpPr/>
            <p:nvPr/>
          </p:nvSpPr>
          <p:spPr>
            <a:xfrm>
              <a:off x="2397519" y="1638051"/>
              <a:ext cx="75282" cy="57923"/>
            </a:xfrm>
            <a:prstGeom prst="ellips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8" name="직선 연결선 157"/>
            <p:cNvCxnSpPr/>
            <p:nvPr/>
          </p:nvCxnSpPr>
          <p:spPr>
            <a:xfrm rot="10800000">
              <a:off x="2377640" y="1343782"/>
              <a:ext cx="978672" cy="115845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158"/>
            <p:cNvCxnSpPr/>
            <p:nvPr/>
          </p:nvCxnSpPr>
          <p:spPr>
            <a:xfrm rot="16200000" flipH="1" flipV="1">
              <a:off x="3194145" y="1372744"/>
              <a:ext cx="17376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그룹 145"/>
          <p:cNvGrpSpPr/>
          <p:nvPr/>
        </p:nvGrpSpPr>
        <p:grpSpPr>
          <a:xfrm>
            <a:off x="3409126" y="5900105"/>
            <a:ext cx="2066979" cy="230832"/>
            <a:chOff x="3576591" y="6169896"/>
            <a:chExt cx="2066979" cy="230832"/>
          </a:xfrm>
        </p:grpSpPr>
        <p:sp>
          <p:nvSpPr>
            <p:cNvPr id="52" name="TextBox 51"/>
            <p:cNvSpPr txBox="1"/>
            <p:nvPr/>
          </p:nvSpPr>
          <p:spPr>
            <a:xfrm>
              <a:off x="4396284" y="6169896"/>
              <a:ext cx="79981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/>
                <a:t>Ph. 2</a:t>
              </a:r>
              <a:endParaRPr lang="ko-KR" altLang="en-US" sz="900" b="1" dirty="0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3576591" y="6285724"/>
              <a:ext cx="719832" cy="15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 131"/>
            <p:cNvCxnSpPr/>
            <p:nvPr/>
          </p:nvCxnSpPr>
          <p:spPr>
            <a:xfrm rot="10800000">
              <a:off x="4929190" y="6286520"/>
              <a:ext cx="714380" cy="15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그룹 159"/>
          <p:cNvGrpSpPr/>
          <p:nvPr/>
        </p:nvGrpSpPr>
        <p:grpSpPr>
          <a:xfrm>
            <a:off x="5601894" y="5917861"/>
            <a:ext cx="945781" cy="230832"/>
            <a:chOff x="5769359" y="6187652"/>
            <a:chExt cx="945781" cy="230832"/>
          </a:xfrm>
        </p:grpSpPr>
        <p:sp>
          <p:nvSpPr>
            <p:cNvPr id="195" name="TextBox 194"/>
            <p:cNvSpPr txBox="1"/>
            <p:nvPr/>
          </p:nvSpPr>
          <p:spPr>
            <a:xfrm>
              <a:off x="5915326" y="6187652"/>
              <a:ext cx="79981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/>
                <a:t>Ph. 3</a:t>
              </a:r>
              <a:endParaRPr lang="ko-KR" altLang="en-US" sz="900" b="1" dirty="0"/>
            </a:p>
          </p:txBody>
        </p:sp>
        <p:cxnSp>
          <p:nvCxnSpPr>
            <p:cNvPr id="198" name="직선 화살표 연결선 197"/>
            <p:cNvCxnSpPr/>
            <p:nvPr/>
          </p:nvCxnSpPr>
          <p:spPr>
            <a:xfrm>
              <a:off x="6295958" y="6312358"/>
              <a:ext cx="159963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134"/>
            <p:cNvCxnSpPr/>
            <p:nvPr/>
          </p:nvCxnSpPr>
          <p:spPr>
            <a:xfrm flipV="1">
              <a:off x="5769359" y="6305570"/>
              <a:ext cx="159963" cy="970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직사각형 176"/>
          <p:cNvSpPr/>
          <p:nvPr/>
        </p:nvSpPr>
        <p:spPr>
          <a:xfrm>
            <a:off x="214282" y="1142984"/>
            <a:ext cx="4929222" cy="1992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Event  1 :  Pole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이 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box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에 접촉되는 단계</a:t>
            </a:r>
            <a:endParaRPr lang="en-US" altLang="ko-KR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Event  2 :  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발이 지면에서 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Take off 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단계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Event  3 :  Pole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이 최대한 굽혀지는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(bending) 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단계</a:t>
            </a:r>
            <a:endParaRPr lang="en-US" altLang="ko-KR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Event  4 :  I 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형태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몸통과 허리가 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180° 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유지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가 되는 단계</a:t>
            </a:r>
            <a:endParaRPr lang="en-US" altLang="ko-KR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Event  5 :  Jack knife 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시 신체 중심이 최대 위치 단계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Event  6 :  Pole </a:t>
            </a:r>
            <a:r>
              <a:rPr lang="ko-KR" altLang="en-US" sz="1400" dirty="0" smtClean="0">
                <a:latin typeface="Times New Roman" pitchFamily="18" charset="0"/>
                <a:cs typeface="Times New Roman" pitchFamily="18" charset="0"/>
              </a:rPr>
              <a:t>에서 손이 떨어질때 단계</a:t>
            </a:r>
          </a:p>
        </p:txBody>
      </p:sp>
      <p:pic>
        <p:nvPicPr>
          <p:cNvPr id="179" name="그림 178" descr="여자 장대 사진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30" y="0"/>
            <a:ext cx="4643470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0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  <p:bldP spid="216" grpId="0"/>
      <p:bldP spid="217" grpId="0"/>
      <p:bldP spid="218" grpId="0"/>
      <p:bldP spid="219" grpId="0"/>
      <p:bldP spid="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여자 장대 사진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71438"/>
            <a:ext cx="319235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98072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최윤희 선수 </a:t>
            </a:r>
            <a:endParaRPr lang="en-US" altLang="ko-KR" sz="24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대구국제대회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대구선수권대회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전국체전 비교분석</a:t>
            </a:r>
            <a:endParaRPr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786182" y="2428868"/>
            <a:ext cx="4929222" cy="3714752"/>
            <a:chOff x="2786050" y="2357430"/>
            <a:chExt cx="4214842" cy="3498320"/>
          </a:xfrm>
        </p:grpSpPr>
        <p:pic>
          <p:nvPicPr>
            <p:cNvPr id="9218" name="Picture 2" descr="http://imgnews.naver.com/image/001/2008/05/06/kp1_08050603330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7752" y="2357430"/>
              <a:ext cx="2143140" cy="3462482"/>
            </a:xfrm>
            <a:prstGeom prst="rect">
              <a:avLst/>
            </a:prstGeom>
            <a:noFill/>
          </p:spPr>
        </p:pic>
        <p:pic>
          <p:nvPicPr>
            <p:cNvPr id="9220" name="Picture 4" descr="http://imgnews.naver.com/image/001/2010/04/25/PYH2010042505430005100_P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6050" y="4286256"/>
              <a:ext cx="2071702" cy="1569494"/>
            </a:xfrm>
            <a:prstGeom prst="rect">
              <a:avLst/>
            </a:prstGeom>
            <a:noFill/>
          </p:spPr>
        </p:pic>
        <p:pic>
          <p:nvPicPr>
            <p:cNvPr id="9222" name="Picture 6" descr="http://imgnews.naver.com/image/001/2005/06/05/kp1_2050605i094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6050" y="2357430"/>
              <a:ext cx="2096374" cy="2000264"/>
            </a:xfrm>
            <a:prstGeom prst="rect">
              <a:avLst/>
            </a:prstGeom>
            <a:noFill/>
          </p:spPr>
        </p:pic>
      </p:grpSp>
      <p:pic>
        <p:nvPicPr>
          <p:cNvPr id="10" name="Picture 1" descr="C:\Documents and Settings\Owner\My Documents\네이트온 받은 파일\20060926210607_303_0.jpg"/>
          <p:cNvPicPr>
            <a:picLocks noChangeAspect="1" noChangeArrowheads="1"/>
          </p:cNvPicPr>
          <p:nvPr/>
        </p:nvPicPr>
        <p:blipFill>
          <a:blip r:embed="rId8" cstate="print">
            <a:lum bright="37000" contrast="47000"/>
          </a:blip>
          <a:srcRect/>
          <a:stretch>
            <a:fillRect/>
          </a:stretch>
        </p:blipFill>
        <p:spPr bwMode="auto">
          <a:xfrm>
            <a:off x="357158" y="4071942"/>
            <a:ext cx="3000396" cy="192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차트 13"/>
          <p:cNvGraphicFramePr/>
          <p:nvPr/>
        </p:nvGraphicFramePr>
        <p:xfrm>
          <a:off x="0" y="980728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직사각형 5"/>
          <p:cNvSpPr/>
          <p:nvPr/>
        </p:nvSpPr>
        <p:spPr>
          <a:xfrm>
            <a:off x="571472" y="642918"/>
            <a:ext cx="1944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Stride Length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pic>
        <p:nvPicPr>
          <p:cNvPr id="29" name="그림 28" descr="여자 장대 사진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71438"/>
            <a:ext cx="319235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683568" y="652534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* 2010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최윤희 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 별 자료 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1216292"/>
            <a:ext cx="571504" cy="8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144284"/>
            <a:ext cx="645862" cy="86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1288300"/>
            <a:ext cx="642942" cy="72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1288300"/>
            <a:ext cx="686675" cy="74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1288300"/>
            <a:ext cx="708758" cy="77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376" y="1360308"/>
            <a:ext cx="608205" cy="66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차트 15"/>
          <p:cNvGraphicFramePr/>
          <p:nvPr/>
        </p:nvGraphicFramePr>
        <p:xfrm>
          <a:off x="323528" y="1484784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직사각형 3"/>
          <p:cNvSpPr/>
          <p:nvPr/>
        </p:nvSpPr>
        <p:spPr>
          <a:xfrm>
            <a:off x="571472" y="714356"/>
            <a:ext cx="3460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 Angle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Variable (Pole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angle)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그림 13" descr="여자 장대 사진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71438"/>
            <a:ext cx="3192355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~1\Owner\LOCALS~1\Temp\UNI000009d037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6429396"/>
            <a:ext cx="2000264" cy="399278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6280" y="2489359"/>
            <a:ext cx="571504" cy="86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6058" y="2276872"/>
            <a:ext cx="645862" cy="92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3114" y="2429744"/>
            <a:ext cx="642942" cy="7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69501" y="2060848"/>
            <a:ext cx="686675" cy="80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1412776"/>
            <a:ext cx="708758" cy="83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28384" y="1124744"/>
            <a:ext cx="608205" cy="71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3568" y="652534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* 2010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최윤희 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 별 자료 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835696" y="3655861"/>
            <a:ext cx="1224136" cy="1213299"/>
            <a:chOff x="1907704" y="692696"/>
            <a:chExt cx="2016224" cy="2437435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07704" y="937127"/>
              <a:ext cx="2016224" cy="2193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직선 연결선 18"/>
            <p:cNvCxnSpPr/>
            <p:nvPr/>
          </p:nvCxnSpPr>
          <p:spPr>
            <a:xfrm rot="5400000">
              <a:off x="1187624" y="1844824"/>
              <a:ext cx="2304256" cy="0"/>
            </a:xfrm>
            <a:prstGeom prst="line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자유형 19"/>
            <p:cNvSpPr/>
            <p:nvPr/>
          </p:nvSpPr>
          <p:spPr>
            <a:xfrm>
              <a:off x="2353901" y="1190460"/>
              <a:ext cx="683871" cy="510348"/>
            </a:xfrm>
            <a:custGeom>
              <a:avLst/>
              <a:gdLst>
                <a:gd name="connsiteX0" fmla="*/ 543208 w 579422"/>
                <a:gd name="connsiteY0" fmla="*/ 621671 h 621671"/>
                <a:gd name="connsiteX1" fmla="*/ 488887 w 579422"/>
                <a:gd name="connsiteY1" fmla="*/ 96570 h 621671"/>
                <a:gd name="connsiteX2" fmla="*/ 0 w 579422"/>
                <a:gd name="connsiteY2" fmla="*/ 42249 h 621671"/>
                <a:gd name="connsiteX0" fmla="*/ 543208 w 561315"/>
                <a:gd name="connsiteY0" fmla="*/ 629431 h 629431"/>
                <a:gd name="connsiteX1" fmla="*/ 402111 w 561315"/>
                <a:gd name="connsiteY1" fmla="*/ 96570 h 629431"/>
                <a:gd name="connsiteX2" fmla="*/ 0 w 561315"/>
                <a:gd name="connsiteY2" fmla="*/ 50009 h 62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315" h="629431">
                  <a:moveTo>
                    <a:pt x="543208" y="629431"/>
                  </a:moveTo>
                  <a:cubicBezTo>
                    <a:pt x="561315" y="415165"/>
                    <a:pt x="492646" y="193140"/>
                    <a:pt x="402111" y="96570"/>
                  </a:cubicBezTo>
                  <a:cubicBezTo>
                    <a:pt x="311576" y="0"/>
                    <a:pt x="199176" y="28884"/>
                    <a:pt x="0" y="50009"/>
                  </a:cubicBezTo>
                </a:path>
              </a:pathLst>
            </a:custGeom>
            <a:ln w="19050">
              <a:solidFill>
                <a:schemeClr val="tx2">
                  <a:lumMod val="85000"/>
                  <a:lumOff val="1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15816" y="856841"/>
              <a:ext cx="739282" cy="63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endParaRPr lang="ko-KR" alt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GettingFileFromFolder.p3d 0"/>
  <p:tag name="POWER3D OPTIONS" val="Medium "/>
  <p:tag name="POWER3D IMAGE0" val="Pwrtrans.t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GettingFileFromFolder.p3d 0"/>
  <p:tag name="POWER3D OPTIONS" val="Medium "/>
  <p:tag name="POWER3D IMAGE0" val="Pwrtrans.tg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모자이크">
  <a:themeElements>
    <a:clrScheme name="모자이크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모자이크">
      <a:majorFont>
        <a:latin typeface="휴먼매직체"/>
        <a:ea typeface="휴먼매직체"/>
        <a:cs typeface=""/>
      </a:majorFont>
      <a:minorFont>
        <a:latin typeface="휴먼매직체"/>
        <a:ea typeface="휴먼매직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1" lang="ko-KR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매직체" pitchFamily="18" charset="-127"/>
            <a:ea typeface="휴먼매직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1" lang="ko-KR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매직체" pitchFamily="18" charset="-127"/>
            <a:ea typeface="휴먼매직체" pitchFamily="18" charset="-127"/>
          </a:defRPr>
        </a:defPPr>
      </a:lstStyle>
    </a:lnDef>
  </a:objectDefaults>
  <a:extraClrSchemeLst>
    <a:extraClrScheme>
      <a:clrScheme name="모자이크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1013</Words>
  <Application>Microsoft Office PowerPoint</Application>
  <PresentationFormat>화면 슬라이드 쇼(4:3)</PresentationFormat>
  <Paragraphs>177</Paragraphs>
  <Slides>19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Office 테마</vt:lpstr>
      <vt:lpstr>1_Office 테마</vt:lpstr>
      <vt:lpstr>모자이크</vt:lpstr>
      <vt:lpstr>2_Office 테마</vt:lpstr>
      <vt:lpstr>Women Pole Vault 2-D &amp; 3-D Analysis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zzin</dc:creator>
  <cp:lastModifiedBy>SEC</cp:lastModifiedBy>
  <cp:revision>198</cp:revision>
  <dcterms:created xsi:type="dcterms:W3CDTF">2010-06-28T00:57:36Z</dcterms:created>
  <dcterms:modified xsi:type="dcterms:W3CDTF">2010-12-24T07:04:41Z</dcterms:modified>
</cp:coreProperties>
</file>